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32"/>
  </p:notesMasterIdLst>
  <p:handoutMasterIdLst>
    <p:handoutMasterId r:id="rId33"/>
  </p:handoutMasterIdLst>
  <p:sldIdLst>
    <p:sldId id="306" r:id="rId5"/>
    <p:sldId id="412" r:id="rId6"/>
    <p:sldId id="389" r:id="rId7"/>
    <p:sldId id="417" r:id="rId8"/>
    <p:sldId id="410" r:id="rId9"/>
    <p:sldId id="418" r:id="rId10"/>
    <p:sldId id="413" r:id="rId11"/>
    <p:sldId id="391" r:id="rId12"/>
    <p:sldId id="402" r:id="rId13"/>
    <p:sldId id="397" r:id="rId14"/>
    <p:sldId id="396" r:id="rId15"/>
    <p:sldId id="416" r:id="rId16"/>
    <p:sldId id="419" r:id="rId17"/>
    <p:sldId id="296" r:id="rId18"/>
    <p:sldId id="401" r:id="rId19"/>
    <p:sldId id="409" r:id="rId20"/>
    <p:sldId id="398" r:id="rId21"/>
    <p:sldId id="403" r:id="rId22"/>
    <p:sldId id="405" r:id="rId23"/>
    <p:sldId id="400" r:id="rId24"/>
    <p:sldId id="257" r:id="rId25"/>
    <p:sldId id="292" r:id="rId26"/>
    <p:sldId id="408" r:id="rId27"/>
    <p:sldId id="310" r:id="rId28"/>
    <p:sldId id="311" r:id="rId29"/>
    <p:sldId id="415" r:id="rId30"/>
    <p:sldId id="369" r:id="rId3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AB12E6B-2A0E-4640-A80D-8F9AC0DA7360}">
          <p14:sldIdLst>
            <p14:sldId id="306"/>
            <p14:sldId id="412"/>
            <p14:sldId id="389"/>
            <p14:sldId id="417"/>
            <p14:sldId id="410"/>
            <p14:sldId id="418"/>
            <p14:sldId id="413"/>
            <p14:sldId id="391"/>
            <p14:sldId id="402"/>
            <p14:sldId id="397"/>
            <p14:sldId id="396"/>
            <p14:sldId id="416"/>
            <p14:sldId id="419"/>
            <p14:sldId id="296"/>
            <p14:sldId id="401"/>
            <p14:sldId id="409"/>
            <p14:sldId id="398"/>
            <p14:sldId id="403"/>
            <p14:sldId id="405"/>
            <p14:sldId id="400"/>
            <p14:sldId id="257"/>
            <p14:sldId id="292"/>
            <p14:sldId id="408"/>
            <p14:sldId id="310"/>
            <p14:sldId id="311"/>
            <p14:sldId id="415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75" autoAdjust="0"/>
  </p:normalViewPr>
  <p:slideViewPr>
    <p:cSldViewPr>
      <p:cViewPr varScale="1">
        <p:scale>
          <a:sx n="102" d="100"/>
          <a:sy n="102" d="100"/>
        </p:scale>
        <p:origin x="192" y="3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27B4E-601B-B64F-BB86-DA4B5E8BCE3B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BD64B-1A8B-9E4A-8ACC-450BC8AC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5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50118-9316-4E15-A9D7-029047B14084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6C17B-9624-4862-9C39-3E156294A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770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6C17B-9624-4862-9C39-3E156294A8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098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6C17B-9624-4862-9C39-3E156294A8C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8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6C17B-9624-4862-9C39-3E156294A8C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51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6C17B-9624-4862-9C39-3E156294A8C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800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6C17B-9624-4862-9C39-3E156294A8C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2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6C17B-9624-4862-9C39-3E156294A8C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Assembly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6C17B-9624-4862-9C39-3E156294A8C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9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6C17B-9624-4862-9C39-3E156294A8C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347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6C17B-9624-4862-9C39-3E156294A8C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881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6C17B-9624-4862-9C39-3E156294A8C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66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4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656940" y="63153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GB">
                <a:solidFill>
                  <a:srgbClr val="0C377B">
                    <a:tint val="75000"/>
                  </a:srgbClr>
                </a:solidFill>
              </a:rPr>
              <a:t>15.02.2019</a:t>
            </a:r>
            <a:endParaRPr lang="fr-FR" dirty="0">
              <a:solidFill>
                <a:srgbClr val="0C377B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08168" y="630932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0C377B">
                    <a:tint val="75000"/>
                  </a:srgbClr>
                </a:solidFill>
              </a:rPr>
              <a:t>IT Open Days</a:t>
            </a:r>
            <a:endParaRPr lang="en-US" dirty="0">
              <a:solidFill>
                <a:srgbClr val="0C37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4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646170" y="63153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GB">
                <a:solidFill>
                  <a:srgbClr val="0C377B">
                    <a:tint val="75000"/>
                  </a:srgbClr>
                </a:solidFill>
              </a:rPr>
              <a:t>15.02.2019</a:t>
            </a:r>
            <a:endParaRPr lang="fr-FR" dirty="0">
              <a:solidFill>
                <a:srgbClr val="0C377B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97398" y="630932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0C377B">
                    <a:tint val="75000"/>
                  </a:srgbClr>
                </a:solidFill>
              </a:rPr>
              <a:t>IT Open Days</a:t>
            </a:r>
            <a:endParaRPr lang="en-US" dirty="0">
              <a:solidFill>
                <a:srgbClr val="0C37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45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492896"/>
            <a:ext cx="1563273" cy="19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40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tIns="60958" bIns="60958"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121917" tIns="60958" rIns="121917" bIns="60958"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3349514" y="6258662"/>
            <a:ext cx="115475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15.02.2019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54102" y="6258662"/>
            <a:ext cx="668565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56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2E6E-4F9C-48EE-BAB5-F86D67A326D2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E40E9E-B936-4A8D-9A29-752D75149524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500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7" y="2444446"/>
            <a:ext cx="1563273" cy="19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1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54" y="2406826"/>
            <a:ext cx="1629261" cy="20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87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4481579" y="63099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GB">
                <a:solidFill>
                  <a:srgbClr val="0C377B">
                    <a:tint val="75000"/>
                  </a:srgbClr>
                </a:solidFill>
              </a:rPr>
              <a:t>15.02.2019</a:t>
            </a:r>
            <a:endParaRPr lang="fr-FR" dirty="0">
              <a:solidFill>
                <a:srgbClr val="0C377B">
                  <a:tint val="75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32807" y="63039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0C377B">
                    <a:tint val="75000"/>
                  </a:srgbClr>
                </a:solidFill>
              </a:rPr>
              <a:t>IT Open Days</a:t>
            </a:r>
            <a:endParaRPr lang="en-US" dirty="0">
              <a:solidFill>
                <a:srgbClr val="0C37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5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3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4481579" y="63099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GB">
                <a:solidFill>
                  <a:srgbClr val="0C377B">
                    <a:tint val="75000"/>
                  </a:srgbClr>
                </a:solidFill>
              </a:rPr>
              <a:t>15.02.2019</a:t>
            </a:r>
            <a:endParaRPr lang="fr-FR" dirty="0">
              <a:solidFill>
                <a:srgbClr val="0C377B">
                  <a:tint val="75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32807" y="63039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0C377B">
                    <a:tint val="75000"/>
                  </a:srgbClr>
                </a:solidFill>
              </a:rPr>
              <a:t>IT Open Days</a:t>
            </a:r>
            <a:endParaRPr lang="en-US" dirty="0">
              <a:solidFill>
                <a:srgbClr val="0C37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4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12924" y="63153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GB">
                <a:solidFill>
                  <a:srgbClr val="0C377B">
                    <a:tint val="75000"/>
                  </a:srgbClr>
                </a:solidFill>
              </a:rPr>
              <a:t>15.02.2019</a:t>
            </a:r>
            <a:endParaRPr lang="fr-FR" dirty="0">
              <a:solidFill>
                <a:srgbClr val="0C377B">
                  <a:tint val="75000"/>
                </a:srgb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464152" y="630932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0C377B">
                    <a:tint val="75000"/>
                  </a:srgbClr>
                </a:solidFill>
              </a:rPr>
              <a:t>IT Open Days</a:t>
            </a:r>
            <a:endParaRPr lang="en-US" dirty="0">
              <a:solidFill>
                <a:srgbClr val="0C37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9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4512924" y="63153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GB">
                <a:solidFill>
                  <a:srgbClr val="0C377B">
                    <a:tint val="75000"/>
                  </a:srgbClr>
                </a:solidFill>
              </a:rPr>
              <a:t>15.02.2019</a:t>
            </a:r>
            <a:endParaRPr lang="fr-FR" dirty="0">
              <a:solidFill>
                <a:srgbClr val="0C377B">
                  <a:tint val="75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64152" y="630932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0C377B">
                    <a:tint val="75000"/>
                  </a:srgbClr>
                </a:solidFill>
              </a:rPr>
              <a:t>IT Open Days</a:t>
            </a:r>
            <a:endParaRPr lang="en-US" dirty="0">
              <a:solidFill>
                <a:srgbClr val="0C377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4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information-technology.web.cern.ch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bande-02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" y="6043035"/>
            <a:ext cx="10991124" cy="821267"/>
          </a:xfrm>
          <a:prstGeom prst="rect">
            <a:avLst/>
          </a:prstGeom>
        </p:spPr>
      </p:pic>
      <p:pic>
        <p:nvPicPr>
          <p:cNvPr id="8" name="Picture 2" descr="Logo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6356351"/>
            <a:ext cx="4608512" cy="307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72800" cy="4270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481579" y="63099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GB">
                <a:solidFill>
                  <a:srgbClr val="0C377B">
                    <a:tint val="75000"/>
                  </a:srgbClr>
                </a:solidFill>
              </a:rPr>
              <a:t>15.02.2019</a:t>
            </a:r>
            <a:endParaRPr lang="fr-FR" dirty="0">
              <a:solidFill>
                <a:srgbClr val="0C377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32807" y="63039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srgbClr val="0C377B">
                    <a:tint val="75000"/>
                  </a:srgbClr>
                </a:solidFill>
              </a:rPr>
              <a:t>IT Open Days</a:t>
            </a:r>
            <a:endParaRPr lang="en-US" dirty="0">
              <a:solidFill>
                <a:srgbClr val="0C377B">
                  <a:tint val="75000"/>
                </a:srgbClr>
              </a:solidFill>
            </a:endParaRPr>
          </a:p>
        </p:txBody>
      </p:sp>
      <p:sp>
        <p:nvSpPr>
          <p:cNvPr id="10" name="Action Button: Home 9">
            <a:hlinkClick r:id="rId19" action="ppaction://hlinksldjump" highlightClick="1"/>
          </p:cNvPr>
          <p:cNvSpPr/>
          <p:nvPr userDrawn="1"/>
        </p:nvSpPr>
        <p:spPr>
          <a:xfrm>
            <a:off x="11393212" y="6309986"/>
            <a:ext cx="288032" cy="287367"/>
          </a:xfrm>
          <a:prstGeom prst="actionButtonHom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96368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12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t-opendays.web.cern.ch/system/files/2019-08/IT_Open_Days_Information_for_Volunteers_July_2019.pdf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rmation-technology.web.cern.ch/sites/information-technology.web.cern.ch/files/CERNDataCentre_KeyInformation_July2019V1.pdf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cern.ch/ekp/servlet/ekp?TX=STRUCTUREDCATALOG&amp;CAT=EKP0140469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lms.cern.ch/ekp/servlet/ekp?TX=WIDGETCONTAINERPAG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5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6799"/>
            <a:ext cx="10969139" cy="940443"/>
          </a:xfrm>
        </p:spPr>
        <p:txBody>
          <a:bodyPr>
            <a:normAutofit fontScale="90000"/>
          </a:bodyPr>
          <a:lstStyle/>
          <a:p>
            <a:r>
              <a:rPr lang="en-US" dirty="0"/>
              <a:t>Data Centre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B68D3A2-F43C-1447-A22D-D33C7BD90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60" y="1320089"/>
            <a:ext cx="9015653" cy="48024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687584-1B09-2544-AAD9-0CACED09B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57" t="13179" r="5422" b="6034"/>
          <a:stretch/>
        </p:blipFill>
        <p:spPr>
          <a:xfrm>
            <a:off x="1388999" y="1173936"/>
            <a:ext cx="9965103" cy="520630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DC2659-D136-BE45-B3FC-8393621242EA}"/>
              </a:ext>
            </a:extLst>
          </p:cNvPr>
          <p:cNvCxnSpPr/>
          <p:nvPr/>
        </p:nvCxnSpPr>
        <p:spPr>
          <a:xfrm>
            <a:off x="6905835" y="2954858"/>
            <a:ext cx="3140678" cy="0"/>
          </a:xfrm>
          <a:prstGeom prst="line">
            <a:avLst/>
          </a:prstGeom>
          <a:ln w="762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1C51FE-3979-2C45-8826-DFBF7F527FA6}"/>
              </a:ext>
            </a:extLst>
          </p:cNvPr>
          <p:cNvCxnSpPr/>
          <p:nvPr/>
        </p:nvCxnSpPr>
        <p:spPr>
          <a:xfrm>
            <a:off x="10058815" y="2929880"/>
            <a:ext cx="0" cy="2766894"/>
          </a:xfrm>
          <a:prstGeom prst="line">
            <a:avLst/>
          </a:prstGeom>
          <a:ln w="762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0B28E6-6C8E-4248-9FD8-FAECF885BC3F}"/>
              </a:ext>
            </a:extLst>
          </p:cNvPr>
          <p:cNvCxnSpPr/>
          <p:nvPr/>
        </p:nvCxnSpPr>
        <p:spPr>
          <a:xfrm>
            <a:off x="6905835" y="1704392"/>
            <a:ext cx="0" cy="128573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4BC90A-13B0-5F46-B233-6ABB3B12B01E}"/>
              </a:ext>
            </a:extLst>
          </p:cNvPr>
          <p:cNvCxnSpPr/>
          <p:nvPr/>
        </p:nvCxnSpPr>
        <p:spPr>
          <a:xfrm>
            <a:off x="5895264" y="1730842"/>
            <a:ext cx="1010571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79BFC4-8EA6-AC46-AD90-AB83A9CC37B1}"/>
              </a:ext>
            </a:extLst>
          </p:cNvPr>
          <p:cNvCxnSpPr/>
          <p:nvPr/>
        </p:nvCxnSpPr>
        <p:spPr>
          <a:xfrm>
            <a:off x="5895264" y="1450185"/>
            <a:ext cx="476286" cy="0"/>
          </a:xfrm>
          <a:prstGeom prst="line">
            <a:avLst/>
          </a:prstGeom>
          <a:ln w="762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849FAE-EDA4-C94D-BDC7-F3149140B9F0}"/>
              </a:ext>
            </a:extLst>
          </p:cNvPr>
          <p:cNvCxnSpPr/>
          <p:nvPr/>
        </p:nvCxnSpPr>
        <p:spPr>
          <a:xfrm>
            <a:off x="5905815" y="1423734"/>
            <a:ext cx="0" cy="30710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CD33D7-4F8E-534B-9978-40B7DDED8308}"/>
              </a:ext>
            </a:extLst>
          </p:cNvPr>
          <p:cNvCxnSpPr/>
          <p:nvPr/>
        </p:nvCxnSpPr>
        <p:spPr>
          <a:xfrm>
            <a:off x="10598372" y="5670325"/>
            <a:ext cx="0" cy="592172"/>
          </a:xfrm>
          <a:prstGeom prst="line">
            <a:avLst/>
          </a:prstGeom>
          <a:ln w="7620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6F22E5-24A8-F241-99A9-4ECB29718B6C}"/>
              </a:ext>
            </a:extLst>
          </p:cNvPr>
          <p:cNvCxnSpPr/>
          <p:nvPr/>
        </p:nvCxnSpPr>
        <p:spPr>
          <a:xfrm flipV="1">
            <a:off x="10046512" y="5689426"/>
            <a:ext cx="551860" cy="734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03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Centre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CCD0D25-43BB-324D-ABF7-9EE96D96705C}"/>
              </a:ext>
            </a:extLst>
          </p:cNvPr>
          <p:cNvGrpSpPr/>
          <p:nvPr/>
        </p:nvGrpSpPr>
        <p:grpSpPr>
          <a:xfrm>
            <a:off x="1343472" y="0"/>
            <a:ext cx="9937104" cy="6381328"/>
            <a:chOff x="1343472" y="0"/>
            <a:chExt cx="9937104" cy="638132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116CFFC-D20E-C24A-ABE8-63E89636A0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743" t="14866" r="6814" b="7554"/>
            <a:stretch/>
          </p:blipFill>
          <p:spPr>
            <a:xfrm>
              <a:off x="1343472" y="1024686"/>
              <a:ext cx="9937104" cy="5356642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589A60B-0545-8549-A1F2-2D4E6EE3DC9C}"/>
                </a:ext>
              </a:extLst>
            </p:cNvPr>
            <p:cNvGrpSpPr/>
            <p:nvPr/>
          </p:nvGrpSpPr>
          <p:grpSpPr>
            <a:xfrm>
              <a:off x="5780302" y="0"/>
              <a:ext cx="5428266" cy="6185512"/>
              <a:chOff x="5780302" y="0"/>
              <a:chExt cx="5428266" cy="618551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A857D08-085A-DB48-BD83-4F47CCE23D53}"/>
                  </a:ext>
                </a:extLst>
              </p:cNvPr>
              <p:cNvGrpSpPr/>
              <p:nvPr/>
            </p:nvGrpSpPr>
            <p:grpSpPr>
              <a:xfrm>
                <a:off x="5780302" y="1024686"/>
                <a:ext cx="5008651" cy="5160826"/>
                <a:chOff x="5780302" y="1024686"/>
                <a:chExt cx="5008651" cy="5160826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9A08E743-6573-B94A-9825-CC1F94995FF2}"/>
                    </a:ext>
                  </a:extLst>
                </p:cNvPr>
                <p:cNvCxnSpPr/>
                <p:nvPr/>
              </p:nvCxnSpPr>
              <p:spPr>
                <a:xfrm>
                  <a:off x="10757572" y="1161216"/>
                  <a:ext cx="0" cy="637139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A7B2C62-201D-6442-B803-235863802692}"/>
                    </a:ext>
                  </a:extLst>
                </p:cNvPr>
                <p:cNvCxnSpPr/>
                <p:nvPr/>
              </p:nvCxnSpPr>
              <p:spPr>
                <a:xfrm>
                  <a:off x="6385245" y="1798355"/>
                  <a:ext cx="4403708" cy="0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203E2E88-8A21-084E-A858-FF1459856F50}"/>
                    </a:ext>
                  </a:extLst>
                </p:cNvPr>
                <p:cNvCxnSpPr/>
                <p:nvPr/>
              </p:nvCxnSpPr>
              <p:spPr>
                <a:xfrm>
                  <a:off x="6385245" y="1798355"/>
                  <a:ext cx="0" cy="547636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047F72FA-B14C-264E-A675-DE56B71E7FF1}"/>
                    </a:ext>
                  </a:extLst>
                </p:cNvPr>
                <p:cNvCxnSpPr/>
                <p:nvPr/>
              </p:nvCxnSpPr>
              <p:spPr>
                <a:xfrm>
                  <a:off x="5811683" y="2345990"/>
                  <a:ext cx="0" cy="1199945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CE517EC-B72B-B045-9DE5-FA056A6A3D60}"/>
                    </a:ext>
                  </a:extLst>
                </p:cNvPr>
                <p:cNvCxnSpPr/>
                <p:nvPr/>
              </p:nvCxnSpPr>
              <p:spPr>
                <a:xfrm>
                  <a:off x="10081152" y="4914267"/>
                  <a:ext cx="29633" cy="699334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FF2A5FF-52A1-344E-8221-4A49D8CD69F9}"/>
                    </a:ext>
                  </a:extLst>
                </p:cNvPr>
                <p:cNvCxnSpPr/>
                <p:nvPr/>
              </p:nvCxnSpPr>
              <p:spPr>
                <a:xfrm>
                  <a:off x="5780302" y="3545935"/>
                  <a:ext cx="2540063" cy="0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D82E8BC8-6479-6F44-AEC6-604611F23100}"/>
                    </a:ext>
                  </a:extLst>
                </p:cNvPr>
                <p:cNvCxnSpPr/>
                <p:nvPr/>
              </p:nvCxnSpPr>
              <p:spPr>
                <a:xfrm>
                  <a:off x="8320365" y="4896063"/>
                  <a:ext cx="1790419" cy="0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EF2365D-EB37-2C4F-8D71-ECFFEFEC3869}"/>
                    </a:ext>
                  </a:extLst>
                </p:cNvPr>
                <p:cNvCxnSpPr/>
                <p:nvPr/>
              </p:nvCxnSpPr>
              <p:spPr>
                <a:xfrm>
                  <a:off x="8320365" y="3511046"/>
                  <a:ext cx="0" cy="1403221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D94DC999-EAD0-694A-ABBD-36F467AED14F}"/>
                    </a:ext>
                  </a:extLst>
                </p:cNvPr>
                <p:cNvCxnSpPr/>
                <p:nvPr/>
              </p:nvCxnSpPr>
              <p:spPr>
                <a:xfrm>
                  <a:off x="5811683" y="2345990"/>
                  <a:ext cx="608428" cy="1517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E6B024F-FBC9-254C-9219-8B78D8BDDB97}"/>
                    </a:ext>
                  </a:extLst>
                </p:cNvPr>
                <p:cNvCxnSpPr/>
                <p:nvPr/>
              </p:nvCxnSpPr>
              <p:spPr>
                <a:xfrm>
                  <a:off x="10110785" y="5613601"/>
                  <a:ext cx="442810" cy="0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C5DF3A23-F71C-E74B-B020-FD52659D86AF}"/>
                    </a:ext>
                  </a:extLst>
                </p:cNvPr>
                <p:cNvCxnSpPr/>
                <p:nvPr/>
              </p:nvCxnSpPr>
              <p:spPr>
                <a:xfrm>
                  <a:off x="10538777" y="5585665"/>
                  <a:ext cx="14817" cy="599847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F529C42-AF69-824F-B89A-6EE13BA450FB}"/>
                    </a:ext>
                  </a:extLst>
                </p:cNvPr>
                <p:cNvCxnSpPr/>
                <p:nvPr/>
              </p:nvCxnSpPr>
              <p:spPr>
                <a:xfrm>
                  <a:off x="7650919" y="1161216"/>
                  <a:ext cx="3138034" cy="0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6BA7634-CFDA-A145-B88F-D2274720E657}"/>
                    </a:ext>
                  </a:extLst>
                </p:cNvPr>
                <p:cNvCxnSpPr/>
                <p:nvPr/>
              </p:nvCxnSpPr>
              <p:spPr>
                <a:xfrm>
                  <a:off x="5811683" y="1285611"/>
                  <a:ext cx="608428" cy="1517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551E90F-C40A-354B-9A78-31742355EF88}"/>
                    </a:ext>
                  </a:extLst>
                </p:cNvPr>
                <p:cNvCxnSpPr/>
                <p:nvPr/>
              </p:nvCxnSpPr>
              <p:spPr>
                <a:xfrm flipH="1">
                  <a:off x="6406165" y="1024686"/>
                  <a:ext cx="5230" cy="282161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CBE8ADE-B01B-2646-9071-A780D42518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4152" y="116632"/>
                <a:ext cx="198503" cy="1044584"/>
              </a:xfrm>
              <a:prstGeom prst="line">
                <a:avLst/>
              </a:prstGeom>
              <a:ln w="76200">
                <a:solidFill>
                  <a:srgbClr val="7030A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E6B6684-1514-464A-AF68-0BC9A6635E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57572" y="0"/>
                <a:ext cx="450996" cy="1173936"/>
              </a:xfrm>
              <a:prstGeom prst="line">
                <a:avLst/>
              </a:prstGeom>
              <a:ln w="76200">
                <a:solidFill>
                  <a:srgbClr val="7030A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8789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Centre Visits - Disabled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FA7186-3151-2F48-935B-2D4E69478BC3}"/>
              </a:ext>
            </a:extLst>
          </p:cNvPr>
          <p:cNvGrpSpPr/>
          <p:nvPr/>
        </p:nvGrpSpPr>
        <p:grpSpPr>
          <a:xfrm>
            <a:off x="1307107" y="1325607"/>
            <a:ext cx="9574124" cy="4819433"/>
            <a:chOff x="497711" y="11575"/>
            <a:chExt cx="10995949" cy="681185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073F3A1-5DD7-F845-9BBC-B52533881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743" t="14866" r="6814" b="7554"/>
            <a:stretch/>
          </p:blipFill>
          <p:spPr>
            <a:xfrm>
              <a:off x="497711" y="11575"/>
              <a:ext cx="10995949" cy="6811859"/>
            </a:xfrm>
            <a:prstGeom prst="rect">
              <a:avLst/>
            </a:prstGeom>
          </p:spPr>
        </p:pic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008121B-7CA6-184C-B91A-F6AFFEBB970C}"/>
                </a:ext>
              </a:extLst>
            </p:cNvPr>
            <p:cNvCxnSpPr/>
            <p:nvPr/>
          </p:nvCxnSpPr>
          <p:spPr>
            <a:xfrm>
              <a:off x="10914927" y="185195"/>
              <a:ext cx="0" cy="81022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F501CCD-8097-394E-9759-645D7C1EAA10}"/>
                </a:ext>
              </a:extLst>
            </p:cNvPr>
            <p:cNvCxnSpPr/>
            <p:nvPr/>
          </p:nvCxnSpPr>
          <p:spPr>
            <a:xfrm>
              <a:off x="6076709" y="995423"/>
              <a:ext cx="4872943" cy="0"/>
            </a:xfrm>
            <a:prstGeom prst="line">
              <a:avLst/>
            </a:prstGeom>
            <a:ln w="76200">
              <a:solidFill>
                <a:srgbClr val="7030A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A6E22C3-B602-FB4D-80CB-56689CD90508}"/>
                </a:ext>
              </a:extLst>
            </p:cNvPr>
            <p:cNvCxnSpPr/>
            <p:nvPr/>
          </p:nvCxnSpPr>
          <p:spPr>
            <a:xfrm>
              <a:off x="6076709" y="995423"/>
              <a:ext cx="0" cy="69641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1EF0A7C-B65C-B84D-B45C-230F8E89CAB1}"/>
                </a:ext>
              </a:extLst>
            </p:cNvPr>
            <p:cNvCxnSpPr/>
            <p:nvPr/>
          </p:nvCxnSpPr>
          <p:spPr>
            <a:xfrm>
              <a:off x="5442031" y="1691833"/>
              <a:ext cx="0" cy="1525929"/>
            </a:xfrm>
            <a:prstGeom prst="line">
              <a:avLst/>
            </a:prstGeom>
            <a:ln w="76200">
              <a:solidFill>
                <a:srgbClr val="7030A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5BC912F-34B8-404E-A835-D0D9310FD63C}"/>
                </a:ext>
              </a:extLst>
            </p:cNvPr>
            <p:cNvCxnSpPr/>
            <p:nvPr/>
          </p:nvCxnSpPr>
          <p:spPr>
            <a:xfrm>
              <a:off x="10166431" y="4957823"/>
              <a:ext cx="32791" cy="88931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42893A-72C1-3549-AA20-B8D8DAB78722}"/>
                </a:ext>
              </a:extLst>
            </p:cNvPr>
            <p:cNvCxnSpPr/>
            <p:nvPr/>
          </p:nvCxnSpPr>
          <p:spPr>
            <a:xfrm>
              <a:off x="5407306" y="3217762"/>
              <a:ext cx="2810719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DC11BC2-E241-7D4B-8178-B604918AA3C3}"/>
                </a:ext>
              </a:extLst>
            </p:cNvPr>
            <p:cNvCxnSpPr/>
            <p:nvPr/>
          </p:nvCxnSpPr>
          <p:spPr>
            <a:xfrm>
              <a:off x="8218025" y="4934673"/>
              <a:ext cx="1981197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F247A5C-C784-A746-AC53-C135FD2EBE99}"/>
                </a:ext>
              </a:extLst>
            </p:cNvPr>
            <p:cNvCxnSpPr/>
            <p:nvPr/>
          </p:nvCxnSpPr>
          <p:spPr>
            <a:xfrm>
              <a:off x="8218025" y="3173394"/>
              <a:ext cx="0" cy="1784429"/>
            </a:xfrm>
            <a:prstGeom prst="line">
              <a:avLst/>
            </a:prstGeom>
            <a:ln w="76200">
              <a:solidFill>
                <a:srgbClr val="7030A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292A684-B51C-EE4A-B685-7D995FC4B9D3}"/>
                </a:ext>
              </a:extLst>
            </p:cNvPr>
            <p:cNvCxnSpPr/>
            <p:nvPr/>
          </p:nvCxnSpPr>
          <p:spPr>
            <a:xfrm>
              <a:off x="5442031" y="1691833"/>
              <a:ext cx="673259" cy="192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C54D60B-C600-E540-AA3A-EE75D91049DE}"/>
                </a:ext>
              </a:extLst>
            </p:cNvPr>
            <p:cNvCxnSpPr/>
            <p:nvPr/>
          </p:nvCxnSpPr>
          <p:spPr>
            <a:xfrm>
              <a:off x="10199222" y="5847142"/>
              <a:ext cx="489993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78672E2-4A5C-7448-B330-8229D0FC3F1D}"/>
                </a:ext>
              </a:extLst>
            </p:cNvPr>
            <p:cNvCxnSpPr/>
            <p:nvPr/>
          </p:nvCxnSpPr>
          <p:spPr>
            <a:xfrm>
              <a:off x="10672819" y="5811617"/>
              <a:ext cx="16396" cy="762805"/>
            </a:xfrm>
            <a:prstGeom prst="line">
              <a:avLst/>
            </a:prstGeom>
            <a:ln w="76200">
              <a:solidFill>
                <a:srgbClr val="7030A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94BBDB8-8A18-A94F-885E-FAA0DE65030E}"/>
                </a:ext>
              </a:extLst>
            </p:cNvPr>
            <p:cNvCxnSpPr/>
            <p:nvPr/>
          </p:nvCxnSpPr>
          <p:spPr>
            <a:xfrm>
              <a:off x="7477246" y="185195"/>
              <a:ext cx="3472406" cy="0"/>
            </a:xfrm>
            <a:prstGeom prst="line">
              <a:avLst/>
            </a:prstGeom>
            <a:ln w="76200">
              <a:solidFill>
                <a:srgbClr val="7030A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FEB6B50-9DCF-F14F-A108-57759BA92827}"/>
                </a:ext>
              </a:extLst>
            </p:cNvPr>
            <p:cNvCxnSpPr/>
            <p:nvPr/>
          </p:nvCxnSpPr>
          <p:spPr>
            <a:xfrm>
              <a:off x="5442031" y="343385"/>
              <a:ext cx="673259" cy="1929"/>
            </a:xfrm>
            <a:prstGeom prst="line">
              <a:avLst/>
            </a:prstGeom>
            <a:ln w="76200">
              <a:solidFill>
                <a:srgbClr val="7030A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291E592-434D-6E49-8278-83C68AA093D8}"/>
                </a:ext>
              </a:extLst>
            </p:cNvPr>
            <p:cNvCxnSpPr/>
            <p:nvPr/>
          </p:nvCxnSpPr>
          <p:spPr>
            <a:xfrm flipH="1">
              <a:off x="6099858" y="11575"/>
              <a:ext cx="5787" cy="358815"/>
            </a:xfrm>
            <a:prstGeom prst="line">
              <a:avLst/>
            </a:prstGeom>
            <a:ln w="76200">
              <a:solidFill>
                <a:srgbClr val="7030A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1B643D7-CADC-7A49-B953-6EC4694B5022}"/>
                </a:ext>
              </a:extLst>
            </p:cNvPr>
            <p:cNvCxnSpPr/>
            <p:nvPr/>
          </p:nvCxnSpPr>
          <p:spPr>
            <a:xfrm flipH="1">
              <a:off x="6311735" y="53439"/>
              <a:ext cx="5938" cy="84908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91E4BC2-2DF0-F240-AF2F-724AECD84735}"/>
                </a:ext>
              </a:extLst>
            </p:cNvPr>
            <p:cNvCxnSpPr/>
            <p:nvPr/>
          </p:nvCxnSpPr>
          <p:spPr>
            <a:xfrm>
              <a:off x="6311735" y="902525"/>
              <a:ext cx="255319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FB79889-907B-F549-BA65-FF8DD9549094}"/>
                </a:ext>
              </a:extLst>
            </p:cNvPr>
            <p:cNvCxnSpPr/>
            <p:nvPr/>
          </p:nvCxnSpPr>
          <p:spPr>
            <a:xfrm flipH="1">
              <a:off x="8852702" y="912191"/>
              <a:ext cx="29689" cy="394854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1576179-6F63-F545-87C7-00583A034CC3}"/>
                </a:ext>
              </a:extLst>
            </p:cNvPr>
            <p:cNvCxnSpPr/>
            <p:nvPr/>
          </p:nvCxnSpPr>
          <p:spPr>
            <a:xfrm flipH="1">
              <a:off x="8294914" y="4848861"/>
              <a:ext cx="492826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CDC16277-5191-4F4D-AF04-94B982E2849A}"/>
                </a:ext>
              </a:extLst>
            </p:cNvPr>
            <p:cNvCxnSpPr/>
            <p:nvPr/>
          </p:nvCxnSpPr>
          <p:spPr>
            <a:xfrm flipH="1" flipV="1">
              <a:off x="8360227" y="3099461"/>
              <a:ext cx="5938" cy="168629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6F2CACE-4931-EF45-B7E6-F0C2E633F249}"/>
                </a:ext>
              </a:extLst>
            </p:cNvPr>
            <p:cNvCxnSpPr/>
            <p:nvPr/>
          </p:nvCxnSpPr>
          <p:spPr>
            <a:xfrm flipH="1">
              <a:off x="5551714" y="3099461"/>
              <a:ext cx="274320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9D1D326E-820A-D347-BC34-22F46A4B0C4D}"/>
                </a:ext>
              </a:extLst>
            </p:cNvPr>
            <p:cNvCxnSpPr/>
            <p:nvPr/>
          </p:nvCxnSpPr>
          <p:spPr>
            <a:xfrm flipV="1">
              <a:off x="5551714" y="1731094"/>
              <a:ext cx="0" cy="128255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8C44FDF-818D-1F4A-B211-D49BF74A6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406" y="1867727"/>
              <a:ext cx="427970" cy="488374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</a:ln>
          </p:spPr>
        </p:pic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2DB0013-14A4-0C4F-B95A-D9FD76737304}"/>
                </a:ext>
              </a:extLst>
            </p:cNvPr>
            <p:cNvCxnSpPr/>
            <p:nvPr/>
          </p:nvCxnSpPr>
          <p:spPr>
            <a:xfrm flipV="1">
              <a:off x="6115290" y="1039792"/>
              <a:ext cx="0" cy="69130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EB0F1A0-9B1B-9E43-832D-21D363AD9A7C}"/>
                </a:ext>
              </a:extLst>
            </p:cNvPr>
            <p:cNvCxnSpPr/>
            <p:nvPr/>
          </p:nvCxnSpPr>
          <p:spPr>
            <a:xfrm flipH="1" flipV="1">
              <a:off x="6099858" y="1034282"/>
              <a:ext cx="4870561" cy="550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151E5B4-9A44-B24A-B0AA-D76A17AFE71C}"/>
                </a:ext>
              </a:extLst>
            </p:cNvPr>
            <p:cNvCxnSpPr/>
            <p:nvPr/>
          </p:nvCxnSpPr>
          <p:spPr>
            <a:xfrm flipH="1" flipV="1">
              <a:off x="10949652" y="116681"/>
              <a:ext cx="7143" cy="91760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68B4F66-5A35-3940-8431-865BDCF7A4ED}"/>
                </a:ext>
              </a:extLst>
            </p:cNvPr>
            <p:cNvCxnSpPr/>
            <p:nvPr/>
          </p:nvCxnSpPr>
          <p:spPr>
            <a:xfrm flipH="1">
              <a:off x="5560826" y="1718529"/>
              <a:ext cx="55446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9864DF2-D191-6F4C-A866-DA17CBA70A26}"/>
                </a:ext>
              </a:extLst>
            </p:cNvPr>
            <p:cNvCxnSpPr/>
            <p:nvPr/>
          </p:nvCxnSpPr>
          <p:spPr>
            <a:xfrm flipH="1">
              <a:off x="7702550" y="132772"/>
              <a:ext cx="3247102" cy="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837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Data Centre Visits - Presentation Main Points</a:t>
            </a:r>
            <a:br>
              <a:rPr lang="en-US" dirty="0"/>
            </a:b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Purpose:</a:t>
            </a:r>
          </a:p>
          <a:p>
            <a:pPr lvl="1"/>
            <a:r>
              <a:rPr lang="en-US" dirty="0"/>
              <a:t>To provide most relevant information to visitors before starting their tour of the Data Centre</a:t>
            </a:r>
          </a:p>
          <a:p>
            <a:r>
              <a:rPr lang="en-US" dirty="0"/>
              <a:t>Where:</a:t>
            </a:r>
          </a:p>
          <a:p>
            <a:pPr lvl="1"/>
            <a:r>
              <a:rPr lang="en-US" dirty="0"/>
              <a:t>In a tent on the B513 car park.</a:t>
            </a:r>
          </a:p>
          <a:p>
            <a:r>
              <a:rPr lang="en-US" dirty="0"/>
              <a:t>Content: </a:t>
            </a:r>
          </a:p>
          <a:p>
            <a:pPr lvl="1"/>
            <a:r>
              <a:rPr lang="en-US" dirty="0"/>
              <a:t>A few slides on two screens; one in English and one in French</a:t>
            </a:r>
          </a:p>
          <a:p>
            <a:pPr lvl="1"/>
            <a:r>
              <a:rPr lang="en-US" dirty="0"/>
              <a:t>This should be available shortly</a:t>
            </a:r>
          </a:p>
          <a:p>
            <a:pPr lvl="1"/>
            <a:r>
              <a:rPr lang="en-US" dirty="0"/>
              <a:t>Visitors informed about safety aspects and to not ask questions during the tour but to wait until the end</a:t>
            </a:r>
          </a:p>
          <a:p>
            <a:r>
              <a:rPr lang="en-US" dirty="0"/>
              <a:t>Followed by a short Q+A session:</a:t>
            </a:r>
          </a:p>
          <a:p>
            <a:pPr lvl="1"/>
            <a:r>
              <a:rPr lang="en-US" dirty="0"/>
              <a:t>Data Centre guides available for answering the questions.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Users\g\grossir\Documents\work\project\OpenDays2013\material\emergency_exit_5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98" y="627833"/>
            <a:ext cx="8975998" cy="622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FA73F1-44CC-D747-9A8A-0D4A02C20DAD}"/>
              </a:ext>
            </a:extLst>
          </p:cNvPr>
          <p:cNvSpPr txBox="1"/>
          <p:nvPr/>
        </p:nvSpPr>
        <p:spPr>
          <a:xfrm>
            <a:off x="7536160" y="256490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DCVP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DA7C01-DF0A-9F47-A4AA-5DF1D4552FA4}"/>
              </a:ext>
            </a:extLst>
          </p:cNvPr>
          <p:cNvCxnSpPr/>
          <p:nvPr/>
        </p:nvCxnSpPr>
        <p:spPr>
          <a:xfrm flipH="1" flipV="1">
            <a:off x="6438038" y="2204864"/>
            <a:ext cx="1026114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A10BC2-FA09-B949-B3BD-F4351B47F05C}"/>
              </a:ext>
            </a:extLst>
          </p:cNvPr>
          <p:cNvSpPr txBox="1"/>
          <p:nvPr/>
        </p:nvSpPr>
        <p:spPr>
          <a:xfrm>
            <a:off x="4727848" y="3573016"/>
            <a:ext cx="97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Talks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5AFB22-A5C0-7048-9C59-E61DB4D2FF66}"/>
              </a:ext>
            </a:extLst>
          </p:cNvPr>
          <p:cNvCxnSpPr/>
          <p:nvPr/>
        </p:nvCxnSpPr>
        <p:spPr>
          <a:xfrm flipV="1">
            <a:off x="5087888" y="2204864"/>
            <a:ext cx="0" cy="1368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26E42-3AFB-504E-8C7D-58517DFB3222}"/>
              </a:ext>
            </a:extLst>
          </p:cNvPr>
          <p:cNvGrpSpPr/>
          <p:nvPr/>
        </p:nvGrpSpPr>
        <p:grpSpPr>
          <a:xfrm>
            <a:off x="1851370" y="188641"/>
            <a:ext cx="7917038" cy="1350149"/>
            <a:chOff x="1851370" y="188641"/>
            <a:chExt cx="7917038" cy="1350149"/>
          </a:xfrm>
        </p:grpSpPr>
        <p:sp>
          <p:nvSpPr>
            <p:cNvPr id="16" name="TextBox 15"/>
            <p:cNvSpPr txBox="1"/>
            <p:nvPr/>
          </p:nvSpPr>
          <p:spPr>
            <a:xfrm>
              <a:off x="1851370" y="188641"/>
              <a:ext cx="5026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Data Centre Visit Point and IT Talks</a:t>
              </a:r>
              <a:endParaRPr lang="en-GB" sz="2400" dirty="0"/>
            </a:p>
          </p:txBody>
        </p:sp>
        <p:pic>
          <p:nvPicPr>
            <p:cNvPr id="4" name="Picture 3" descr="G:\Users\g\grossir\Documents\work\project\OpenDays2013\material\imagesCA8DUU3W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008" y="1268760"/>
              <a:ext cx="270030" cy="27003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875609-151B-C843-A9B6-CB905F2B08EC}"/>
                </a:ext>
              </a:extLst>
            </p:cNvPr>
            <p:cNvCxnSpPr>
              <a:cxnSpLocks/>
            </p:cNvCxnSpPr>
            <p:nvPr/>
          </p:nvCxnSpPr>
          <p:spPr>
            <a:xfrm>
              <a:off x="2135560" y="1412776"/>
              <a:ext cx="1412486" cy="0"/>
            </a:xfrm>
            <a:prstGeom prst="line">
              <a:avLst/>
            </a:prstGeom>
            <a:ln w="76200">
              <a:solidFill>
                <a:srgbClr val="7030A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95F7F8-C7E5-704E-9925-2CF2C1B491E4}"/>
                </a:ext>
              </a:extLst>
            </p:cNvPr>
            <p:cNvCxnSpPr>
              <a:cxnSpLocks/>
            </p:cNvCxnSpPr>
            <p:nvPr/>
          </p:nvCxnSpPr>
          <p:spPr>
            <a:xfrm>
              <a:off x="8355922" y="1412199"/>
              <a:ext cx="1412486" cy="0"/>
            </a:xfrm>
            <a:prstGeom prst="line">
              <a:avLst/>
            </a:prstGeom>
            <a:ln w="76200">
              <a:solidFill>
                <a:srgbClr val="7030A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4C8E18-9621-9844-9FAE-82D0DD6E7568}"/>
                </a:ext>
              </a:extLst>
            </p:cNvPr>
            <p:cNvCxnSpPr/>
            <p:nvPr/>
          </p:nvCxnSpPr>
          <p:spPr>
            <a:xfrm>
              <a:off x="2135560" y="820027"/>
              <a:ext cx="0" cy="592172"/>
            </a:xfrm>
            <a:prstGeom prst="line">
              <a:avLst/>
            </a:prstGeom>
            <a:ln w="76200">
              <a:solidFill>
                <a:srgbClr val="7030A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252E15-BECE-F546-B11C-F37FCD4BD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8408" y="676588"/>
              <a:ext cx="0" cy="592172"/>
            </a:xfrm>
            <a:prstGeom prst="line">
              <a:avLst/>
            </a:prstGeom>
            <a:ln w="76200">
              <a:solidFill>
                <a:srgbClr val="7030A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383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Overview of R2 Activities 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B50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1" t="17928" b="16238"/>
          <a:stretch/>
        </p:blipFill>
        <p:spPr>
          <a:xfrm>
            <a:off x="479376" y="1086775"/>
            <a:ext cx="7632848" cy="514383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7824192" y="4581128"/>
            <a:ext cx="1800200" cy="36004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56695" y="3854564"/>
            <a:ext cx="153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Robotics and </a:t>
            </a:r>
          </a:p>
          <a:p>
            <a:r>
              <a:rPr lang="en-US" dirty="0"/>
              <a:t>Unplugged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240016" y="5589240"/>
            <a:ext cx="3456384" cy="288032"/>
          </a:xfrm>
          <a:prstGeom prst="straightConnector1">
            <a:avLst/>
          </a:prstGeom>
          <a:ln>
            <a:solidFill>
              <a:srgbClr val="1919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96298" y="5848622"/>
            <a:ext cx="2527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Colouring</a:t>
            </a:r>
            <a:r>
              <a:rPr lang="en-US" dirty="0"/>
              <a:t> and</a:t>
            </a:r>
          </a:p>
          <a:p>
            <a:r>
              <a:rPr lang="en-US" dirty="0"/>
              <a:t>Virtual Reality Goggles</a:t>
            </a:r>
          </a:p>
        </p:txBody>
      </p:sp>
      <p:pic>
        <p:nvPicPr>
          <p:cNvPr id="12" name="Picture 4" descr="G:\Users\g\grossir\Documents\work\project\OpenDays2013\material\assembly_point.png">
            <a:extLst>
              <a:ext uri="{FF2B5EF4-FFF2-40B4-BE49-F238E27FC236}">
                <a16:creationId xmlns:a16="http://schemas.microsoft.com/office/drawing/2014/main" id="{82756504-4E50-8A42-AC91-2C5B1FEE9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5229200"/>
            <a:ext cx="216024" cy="21602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CE4D5-AE72-B841-B12A-8FED11817D3E}"/>
              </a:ext>
            </a:extLst>
          </p:cNvPr>
          <p:cNvSpPr txBox="1"/>
          <p:nvPr/>
        </p:nvSpPr>
        <p:spPr>
          <a:xfrm>
            <a:off x="10217529" y="516493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Assembly Point</a:t>
            </a:r>
          </a:p>
        </p:txBody>
      </p:sp>
    </p:spTree>
    <p:extLst>
      <p:ext uri="{BB962C8B-B14F-4D97-AF65-F5344CB8AC3E}">
        <p14:creationId xmlns:p14="http://schemas.microsoft.com/office/powerpoint/2010/main" val="357018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21F5-5FFC-314B-8B67-2D9FAF9E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Film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E64F4-291F-E34F-A5F6-F19198879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IT Auditorium</a:t>
            </a:r>
          </a:p>
          <a:p>
            <a:r>
              <a:rPr lang="en-US" dirty="0"/>
              <a:t>2 Guides per group</a:t>
            </a:r>
          </a:p>
          <a:p>
            <a:r>
              <a:rPr lang="en-US" dirty="0"/>
              <a:t>Use main stairwell</a:t>
            </a:r>
          </a:p>
          <a:p>
            <a:r>
              <a:rPr lang="en-US" dirty="0"/>
              <a:t>No access to corridors or toilets</a:t>
            </a:r>
          </a:p>
          <a:p>
            <a:r>
              <a:rPr lang="en-US" dirty="0"/>
              <a:t>In case of emergency, choose the emergency route appropriately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7C3A6-719F-644D-A5A8-B8C92A177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79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br>
              <a:rPr lang="en-US" sz="4400" dirty="0"/>
            </a:br>
            <a:r>
              <a:rPr lang="en-US" sz="4400" dirty="0"/>
              <a:t>Overview of R2 Activities - </a:t>
            </a:r>
            <a:r>
              <a:rPr lang="en-US" sz="4000" dirty="0"/>
              <a:t>Programming “Poppy Ergo” robots</a:t>
            </a:r>
            <a:r>
              <a:rPr lang="en-US" sz="44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30 minutes session for 2 children + 1 parent per robot </a:t>
            </a:r>
          </a:p>
          <a:p>
            <a:r>
              <a:rPr lang="en-US" sz="1800" dirty="0"/>
              <a:t>A fun, interactive way to discover computational thinking</a:t>
            </a:r>
          </a:p>
          <a:p>
            <a:pPr lvl="2"/>
            <a:r>
              <a:rPr lang="en-US" sz="1800" dirty="0"/>
              <a:t>Learn to decompose a big problem into small, simple steps</a:t>
            </a:r>
          </a:p>
          <a:p>
            <a:pPr lvl="2"/>
            <a:r>
              <a:rPr lang="en-US" sz="1800" dirty="0"/>
              <a:t>8+ year-old age range: Program visually with blocks (SCRATCH-style environment)</a:t>
            </a:r>
          </a:p>
          <a:p>
            <a:r>
              <a:rPr lang="en-US" sz="2000" dirty="0"/>
              <a:t>10 minutes introductory slideshow that can play on a screen in the waiting area:</a:t>
            </a:r>
          </a:p>
          <a:p>
            <a:pPr lvl="1"/>
            <a:r>
              <a:rPr lang="en-US" sz="1800" dirty="0"/>
              <a:t>What is a robot?</a:t>
            </a:r>
          </a:p>
          <a:p>
            <a:pPr lvl="1"/>
            <a:r>
              <a:rPr lang="en-US" sz="1800" dirty="0"/>
              <a:t>Usage of robots at CERN</a:t>
            </a:r>
          </a:p>
          <a:p>
            <a:pPr lvl="1"/>
            <a:r>
              <a:rPr lang="en-US" sz="1800" dirty="0"/>
              <a:t>How Poppy Ergo is built on the same technologies used by CERN researchers (Python, GNU/Linux </a:t>
            </a:r>
            <a:r>
              <a:rPr lang="en-US" sz="1800" dirty="0" err="1"/>
              <a:t>etc</a:t>
            </a:r>
            <a:r>
              <a:rPr lang="en-US" sz="1800" dirty="0"/>
              <a:t>…)</a:t>
            </a:r>
          </a:p>
          <a:p>
            <a:r>
              <a:rPr lang="en-US" sz="2333" dirty="0"/>
              <a:t>There will be a certificate for those completing the activity.</a:t>
            </a:r>
          </a:p>
          <a:p>
            <a:r>
              <a:rPr lang="en-US" sz="2333" dirty="0"/>
              <a:t>There are dedicated training courses for the animators. 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41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O</a:t>
            </a:r>
            <a:r>
              <a:rPr lang="en-US" sz="5300" dirty="0"/>
              <a:t>verview of R2 Activities - Unplugged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How long: </a:t>
            </a:r>
            <a:r>
              <a:rPr lang="en-GB" dirty="0"/>
              <a:t>30min</a:t>
            </a:r>
          </a:p>
          <a:p>
            <a:r>
              <a:rPr lang="en-GB" dirty="0">
                <a:solidFill>
                  <a:srgbClr val="7030A0"/>
                </a:solidFill>
              </a:rPr>
              <a:t>What:</a:t>
            </a:r>
            <a:r>
              <a:rPr lang="en-GB" dirty="0"/>
              <a:t> Introducing children to some basic programming concepts</a:t>
            </a:r>
          </a:p>
          <a:p>
            <a:r>
              <a:rPr lang="en-GB" dirty="0">
                <a:solidFill>
                  <a:srgbClr val="7030A0"/>
                </a:solidFill>
              </a:rPr>
              <a:t>How:</a:t>
            </a:r>
          </a:p>
          <a:p>
            <a:pPr lvl="1"/>
            <a:r>
              <a:rPr lang="en-GB" dirty="0"/>
              <a:t>Using just paper!</a:t>
            </a:r>
          </a:p>
          <a:p>
            <a:pPr lvl="2"/>
            <a:r>
              <a:rPr lang="en-GB" dirty="0"/>
              <a:t>Arrow cards</a:t>
            </a:r>
          </a:p>
          <a:p>
            <a:pPr lvl="2"/>
            <a:r>
              <a:rPr lang="en-GB" dirty="0"/>
              <a:t>Squared board</a:t>
            </a:r>
          </a:p>
          <a:p>
            <a:r>
              <a:rPr lang="en-GB" dirty="0">
                <a:solidFill>
                  <a:srgbClr val="7030A0"/>
                </a:solidFill>
              </a:rPr>
              <a:t>Requisites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Age: 6 to 8, older also possible but maybe too easy!</a:t>
            </a:r>
          </a:p>
          <a:p>
            <a:pPr lvl="1"/>
            <a:r>
              <a:rPr lang="en-GB" dirty="0"/>
              <a:t>Groups of 3 or 4</a:t>
            </a:r>
          </a:p>
          <a:p>
            <a:pPr lvl="1"/>
            <a:r>
              <a:rPr lang="en-GB" dirty="0"/>
              <a:t>Parents should stay and supervise</a:t>
            </a:r>
            <a:endParaRPr lang="en-US" sz="3600" dirty="0"/>
          </a:p>
          <a:p>
            <a:pPr lvl="1"/>
            <a:endParaRPr lang="en-US" sz="3600" dirty="0"/>
          </a:p>
          <a:p>
            <a:r>
              <a:rPr lang="en-US" sz="4133" dirty="0"/>
              <a:t>There will be a certificate for those completing the activity.</a:t>
            </a:r>
          </a:p>
          <a:p>
            <a:r>
              <a:rPr lang="en-US" sz="4133" dirty="0"/>
              <a:t>There are dedicated training courses for the animators. 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fr-FR" dirty="0"/>
          </a:p>
        </p:txBody>
      </p:sp>
      <p:pic>
        <p:nvPicPr>
          <p:cNvPr id="4" name="Picture 2" descr="http://www.fondation-lamap.org/sites/default/files/upload/media/minisites/projet_info/module/cycle1/seq1/mazoyer-I-1.2.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2182518"/>
            <a:ext cx="2448961" cy="2110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87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Overview of R2 Activities - </a:t>
            </a:r>
            <a:r>
              <a:rPr lang="fr-FR" sz="4400" dirty="0" err="1"/>
              <a:t>Colouring</a:t>
            </a:r>
            <a:r>
              <a:rPr lang="fr-FR" sz="4400" dirty="0"/>
              <a:t> corner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6"/>
            <a:ext cx="10972800" cy="4839697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How long: </a:t>
            </a:r>
            <a:r>
              <a:rPr lang="en-GB" dirty="0"/>
              <a:t>No time limit</a:t>
            </a:r>
          </a:p>
          <a:p>
            <a:r>
              <a:rPr lang="en-GB" dirty="0">
                <a:solidFill>
                  <a:srgbClr val="7030A0"/>
                </a:solidFill>
              </a:rPr>
              <a:t>What:</a:t>
            </a:r>
            <a:r>
              <a:rPr lang="en-GB" dirty="0"/>
              <a:t> Space where children can colour</a:t>
            </a:r>
          </a:p>
          <a:p>
            <a:r>
              <a:rPr lang="en-GB" dirty="0">
                <a:solidFill>
                  <a:srgbClr val="7030A0"/>
                </a:solidFill>
              </a:rPr>
              <a:t>How:</a:t>
            </a:r>
          </a:p>
          <a:p>
            <a:pPr lvl="1"/>
            <a:r>
              <a:rPr lang="en-GB" dirty="0"/>
              <a:t>Special corner with small tables and colours</a:t>
            </a:r>
          </a:p>
          <a:p>
            <a:pPr lvl="1"/>
            <a:r>
              <a:rPr lang="en-GB" dirty="0"/>
              <a:t>Colouring book</a:t>
            </a:r>
          </a:p>
          <a:p>
            <a:pPr lvl="1"/>
            <a:r>
              <a:rPr lang="en-GB" dirty="0"/>
              <a:t>Pixel project </a:t>
            </a:r>
          </a:p>
          <a:p>
            <a:r>
              <a:rPr lang="en-GB" dirty="0">
                <a:solidFill>
                  <a:srgbClr val="7030A0"/>
                </a:solidFill>
              </a:rPr>
              <a:t>Requisites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Age: from 3 to 6 years old</a:t>
            </a:r>
          </a:p>
          <a:p>
            <a:pPr lvl="1"/>
            <a:r>
              <a:rPr lang="en-GB" dirty="0"/>
              <a:t>Parents should stay and supervise</a:t>
            </a:r>
          </a:p>
          <a:p>
            <a:pPr lvl="1"/>
            <a:endParaRPr lang="en-GB" dirty="0"/>
          </a:p>
          <a:p>
            <a:pPr marL="597393" lvl="1" indent="0">
              <a:buNone/>
            </a:pPr>
            <a:r>
              <a:rPr lang="en-GB" dirty="0"/>
              <a:t>Robotics and Unplugged animators to supervise in off periods.</a:t>
            </a:r>
          </a:p>
          <a:p>
            <a:pPr marL="597393" lvl="1" indent="0">
              <a:buNone/>
            </a:pPr>
            <a:r>
              <a:rPr lang="en-GB" dirty="0"/>
              <a:t>There will be balloons available to give away. Help from the animators would be appreciated to help inflate them.</a:t>
            </a:r>
          </a:p>
          <a:p>
            <a:pPr marL="597393" lvl="1" indent="0">
              <a:buNone/>
            </a:pPr>
            <a:endParaRPr lang="en-GB" dirty="0"/>
          </a:p>
          <a:p>
            <a:pPr marL="597393" lvl="1" indent="0">
              <a:buNone/>
            </a:pPr>
            <a:endParaRPr lang="en-GB" dirty="0"/>
          </a:p>
          <a:p>
            <a:pPr marL="597393" lvl="1" indent="0">
              <a:buNone/>
            </a:pPr>
            <a:endParaRPr lang="en-GB" dirty="0"/>
          </a:p>
          <a:p>
            <a:endParaRPr lang="fr-FR" dirty="0"/>
          </a:p>
        </p:txBody>
      </p:sp>
      <p:pic>
        <p:nvPicPr>
          <p:cNvPr id="2050" name="Picture 2" descr="enfant-pixe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996952"/>
            <a:ext cx="3495040" cy="1783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FA09-F3A9-2F4C-AABA-DDEABC03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 Starting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2652-AC26-5145-AD16-8928BB6E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8767" indent="0">
              <a:buNone/>
            </a:pPr>
            <a:endParaRPr lang="en-GB" sz="5100" dirty="0"/>
          </a:p>
          <a:p>
            <a:r>
              <a:rPr lang="en-US" dirty="0"/>
              <a:t>Thank You for Volunteering for the IT Open Days’ Activities!</a:t>
            </a:r>
          </a:p>
          <a:p>
            <a:r>
              <a:rPr lang="en-US" dirty="0"/>
              <a:t>More than 110 people have volunteered to cover the 2 days!</a:t>
            </a:r>
          </a:p>
          <a:p>
            <a:r>
              <a:rPr lang="en-US" dirty="0"/>
              <a:t>You should have received notification from the Core Team on your role and time slot allocation. This may be different from what I have communicated, which should take precedence.</a:t>
            </a:r>
          </a:p>
          <a:p>
            <a:pPr lvl="1"/>
            <a:r>
              <a:rPr lang="en-US" dirty="0"/>
              <a:t>However, there have been some enforced changes to the role and time slot allocations and a new version will be sent out soon.</a:t>
            </a:r>
          </a:p>
          <a:p>
            <a:r>
              <a:rPr lang="en-US" dirty="0"/>
              <a:t>These slides are available on the IT Open Days site: </a:t>
            </a:r>
            <a:r>
              <a:rPr lang="en-US" dirty="0">
                <a:hlinkClick r:id="rId2"/>
              </a:rPr>
              <a:t>https://it-opendays.web.cern.ch/system/files/2019-08/IT_Open_Days_Information_for_Volunteers_July_2019.pdf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E3FBC-5F28-DC46-B2DC-9C9C56D94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7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Overview of R2 Activities - </a:t>
            </a:r>
            <a:r>
              <a:rPr lang="en-US" sz="4000" dirty="0"/>
              <a:t>Virtual reality goggles</a:t>
            </a:r>
            <a:r>
              <a:rPr lang="en-US" sz="44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5 Virtual reality goggles at a time</a:t>
            </a:r>
          </a:p>
          <a:p>
            <a:pPr lvl="1"/>
            <a:r>
              <a:rPr lang="en-US" dirty="0"/>
              <a:t>Another 5 on-charge</a:t>
            </a:r>
          </a:p>
          <a:p>
            <a:r>
              <a:rPr lang="en-US" dirty="0"/>
              <a:t>Data Centre virtual visit</a:t>
            </a:r>
          </a:p>
          <a:p>
            <a:r>
              <a:rPr lang="en-US" dirty="0"/>
              <a:t>Volunteers to help setup the goggles</a:t>
            </a:r>
          </a:p>
          <a:p>
            <a:endParaRPr lang="en-US" dirty="0"/>
          </a:p>
          <a:p>
            <a:pPr marL="48767" indent="0">
              <a:buNone/>
            </a:pPr>
            <a:r>
              <a:rPr lang="en-GB" sz="3600" dirty="0"/>
              <a:t>Robotics and Unplugged animators to supervise in off periods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66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9496" y="188640"/>
            <a:ext cx="4843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GENERAL SAFETY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27448" y="1556792"/>
            <a:ext cx="5135058" cy="4524315"/>
            <a:chOff x="1345063" y="4217020"/>
            <a:chExt cx="5135058" cy="4524315"/>
          </a:xfrm>
        </p:grpSpPr>
        <p:sp>
          <p:nvSpPr>
            <p:cNvPr id="4" name="TextBox 3"/>
            <p:cNvSpPr txBox="1"/>
            <p:nvPr/>
          </p:nvSpPr>
          <p:spPr>
            <a:xfrm>
              <a:off x="5381169" y="4771446"/>
              <a:ext cx="864096" cy="373025"/>
            </a:xfrm>
            <a:prstGeom prst="rect">
              <a:avLst/>
            </a:prstGeom>
            <a:solidFill>
              <a:srgbClr val="FF0000">
                <a:alpha val="81176"/>
              </a:srgb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7784" y="4217020"/>
              <a:ext cx="3852337" cy="4524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Numbers to call</a:t>
              </a:r>
            </a:p>
            <a:p>
              <a:endParaRPr lang="en-US" dirty="0"/>
            </a:p>
            <a:p>
              <a:r>
                <a:rPr lang="en-US" dirty="0"/>
                <a:t>CERN FIRE BRIGADE	</a:t>
              </a:r>
              <a:r>
                <a:rPr lang="en-US" b="1" dirty="0"/>
                <a:t>7 44 44</a:t>
              </a:r>
              <a:endParaRPr lang="en-GB" b="1" dirty="0"/>
            </a:p>
            <a:p>
              <a:endParaRPr lang="en-US" dirty="0"/>
            </a:p>
            <a:p>
              <a:r>
                <a:rPr lang="en-US" dirty="0"/>
                <a:t>SERVICE DESK 		7 77 77</a:t>
              </a:r>
            </a:p>
            <a:p>
              <a:endParaRPr lang="en-US" dirty="0"/>
            </a:p>
            <a:p>
              <a:r>
                <a:rPr lang="en-US" dirty="0"/>
                <a:t>IT Site Manager</a:t>
              </a:r>
            </a:p>
            <a:p>
              <a:r>
                <a:rPr lang="en-US" dirty="0"/>
                <a:t>Wayne Salter		16 42 24</a:t>
              </a:r>
            </a:p>
            <a:p>
              <a:endParaRPr lang="en-US" dirty="0"/>
            </a:p>
            <a:p>
              <a:r>
                <a:rPr lang="en-US" dirty="0"/>
                <a:t>R2 Activities Co-</a:t>
              </a:r>
              <a:r>
                <a:rPr lang="en-US" dirty="0" err="1"/>
                <a:t>ordinator</a:t>
              </a:r>
              <a:endParaRPr lang="en-US" dirty="0"/>
            </a:p>
            <a:p>
              <a:r>
                <a:rPr lang="en-US" dirty="0" err="1"/>
                <a:t>Jaroslava</a:t>
              </a:r>
              <a:r>
                <a:rPr lang="en-US" dirty="0"/>
                <a:t> </a:t>
              </a:r>
              <a:r>
                <a:rPr lang="en-US" dirty="0" err="1"/>
                <a:t>Schovancova</a:t>
              </a:r>
              <a:r>
                <a:rPr lang="en-US" dirty="0"/>
                <a:t> 	16 83 01</a:t>
              </a:r>
            </a:p>
            <a:p>
              <a:endParaRPr lang="en-US" dirty="0"/>
            </a:p>
            <a:p>
              <a:r>
                <a:rPr lang="en-US" dirty="0"/>
                <a:t>IT Safety Co-</a:t>
              </a:r>
              <a:r>
                <a:rPr lang="en-US" dirty="0" err="1"/>
                <a:t>ordinators</a:t>
              </a:r>
              <a:endParaRPr lang="en-US" dirty="0"/>
            </a:p>
            <a:p>
              <a:r>
                <a:rPr lang="en-US" dirty="0"/>
                <a:t>Anthony </a:t>
              </a:r>
              <a:r>
                <a:rPr lang="en-US" dirty="0" err="1"/>
                <a:t>Grossir</a:t>
              </a:r>
              <a:r>
                <a:rPr lang="en-US" dirty="0"/>
                <a:t>		16 35 38</a:t>
              </a:r>
            </a:p>
            <a:p>
              <a:r>
                <a:rPr lang="en-US" dirty="0"/>
                <a:t>Alain </a:t>
              </a:r>
              <a:r>
                <a:rPr lang="en-US" dirty="0" err="1"/>
                <a:t>Gentit</a:t>
              </a:r>
              <a:r>
                <a:rPr lang="en-US" dirty="0"/>
                <a:t>		16 86 17</a:t>
              </a:r>
            </a:p>
            <a:p>
              <a:endParaRPr lang="en-GB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345063" y="4668260"/>
              <a:ext cx="941766" cy="1641060"/>
              <a:chOff x="1345063" y="4668260"/>
              <a:chExt cx="941766" cy="1641060"/>
            </a:xfrm>
          </p:grpSpPr>
          <p:pic>
            <p:nvPicPr>
              <p:cNvPr id="2051" name="Picture 3" descr="G:\Users\g\grossir\Documents\work\project\OpenDays2013\material\untitl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3404" y="4668260"/>
                <a:ext cx="699294" cy="699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G:\Users\g\grossir\Documents\work\project\OpenDays2013\material\cell_phon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5063" y="5367554"/>
                <a:ext cx="941766" cy="9417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53" name="Picture 5" descr="G:\Users\g\grossir\Documents\work\project\OpenDays2013\material\dispositif_secou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16" y="1844824"/>
            <a:ext cx="3919915" cy="2766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836712"/>
            <a:ext cx="49320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Fire extinguishers</a:t>
            </a:r>
            <a:endParaRPr lang="en-US" sz="2000" b="1" dirty="0"/>
          </a:p>
          <a:p>
            <a:r>
              <a:rPr lang="en-US" dirty="0"/>
              <a:t>CO2 for the Computer Centre</a:t>
            </a:r>
          </a:p>
          <a:p>
            <a:r>
              <a:rPr lang="en-US" dirty="0"/>
              <a:t>Water for the corridors, offices and the tents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b="1" u="sng" dirty="0"/>
              <a:t>Emergency exits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b="1" u="sng" dirty="0"/>
              <a:t>Fire alarm trigger</a:t>
            </a:r>
          </a:p>
          <a:p>
            <a:r>
              <a:rPr lang="en-US" dirty="0"/>
              <a:t>At each exit of the building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b="1" u="sng" dirty="0"/>
              <a:t>Assembly point</a:t>
            </a:r>
          </a:p>
          <a:p>
            <a:endParaRPr lang="en-US" dirty="0"/>
          </a:p>
        </p:txBody>
      </p:sp>
      <p:pic>
        <p:nvPicPr>
          <p:cNvPr id="8" name="Picture 2" descr="G:\Users\g\grossir\Documents\work\project\OpenDays2013\material\fire_extinguish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859107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Users\g\grossir\Documents\work\project\OpenDays2013\material\emergency_ex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86" y="2183032"/>
            <a:ext cx="492332" cy="4923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Users\g\grossir\Documents\work\project\OpenDays2013\material\assembly_poi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42" y="4113848"/>
            <a:ext cx="496550" cy="4965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329016" y="2682552"/>
            <a:ext cx="3015457" cy="3410745"/>
            <a:chOff x="4644008" y="1674439"/>
            <a:chExt cx="3015457" cy="3410745"/>
          </a:xfrm>
        </p:grpSpPr>
        <p:pic>
          <p:nvPicPr>
            <p:cNvPr id="1031" name="Picture 7" descr="G:\Users\g\grossir\Documents\work\project\OpenDays2013\material\outside_wid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674439"/>
              <a:ext cx="3015457" cy="341074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G:\Users\g\grossir\Documents\work\project\OpenDays2013\material\assembly_poin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240" y="3861047"/>
              <a:ext cx="216024" cy="21602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" descr="G:\Users\g\grossir\Documents\work\project\OpenDays2013\material\imagesCA8DUU3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89" y="3140968"/>
            <a:ext cx="496550" cy="4965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9497" y="620688"/>
            <a:ext cx="4416594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There is a fire</a:t>
            </a:r>
          </a:p>
          <a:p>
            <a:r>
              <a:rPr lang="en-US" dirty="0"/>
              <a:t>Use extinguisher if appropriate</a:t>
            </a:r>
          </a:p>
          <a:p>
            <a:r>
              <a:rPr lang="en-US" dirty="0"/>
              <a:t>Evacuate &amp; Press evacuation alarm</a:t>
            </a:r>
          </a:p>
          <a:p>
            <a:r>
              <a:rPr lang="en-US" dirty="0"/>
              <a:t>Go to assembly point</a:t>
            </a:r>
          </a:p>
          <a:p>
            <a:r>
              <a:rPr lang="en-US" dirty="0"/>
              <a:t>Call 74444 &amp; Site Manager</a:t>
            </a:r>
          </a:p>
          <a:p>
            <a:endParaRPr lang="en-US" dirty="0"/>
          </a:p>
          <a:p>
            <a:r>
              <a:rPr lang="en-US" sz="2000" b="1" u="sng" dirty="0"/>
              <a:t>The fire alarm rings</a:t>
            </a:r>
          </a:p>
          <a:p>
            <a:r>
              <a:rPr lang="en-US" dirty="0"/>
              <a:t>Evacuate with your group (don’t take lifts)</a:t>
            </a:r>
          </a:p>
          <a:p>
            <a:r>
              <a:rPr lang="en-US" dirty="0"/>
              <a:t>Go to the Assembly point</a:t>
            </a:r>
          </a:p>
          <a:p>
            <a:r>
              <a:rPr lang="en-US" dirty="0"/>
              <a:t>Report to fire brigade / site manager</a:t>
            </a:r>
          </a:p>
          <a:p>
            <a:endParaRPr lang="en-US" dirty="0"/>
          </a:p>
          <a:p>
            <a:r>
              <a:rPr lang="en-US" sz="2000" b="1" u="sng" dirty="0"/>
              <a:t>There is an accident</a:t>
            </a:r>
          </a:p>
          <a:p>
            <a:r>
              <a:rPr lang="en-US" dirty="0"/>
              <a:t>Call 74444</a:t>
            </a:r>
            <a:endParaRPr lang="en-GB" dirty="0"/>
          </a:p>
          <a:p>
            <a:r>
              <a:rPr lang="en-US" dirty="0"/>
              <a:t>Call site manager</a:t>
            </a:r>
          </a:p>
          <a:p>
            <a:endParaRPr lang="en-US" dirty="0"/>
          </a:p>
          <a:p>
            <a:r>
              <a:rPr lang="en-US" sz="2000" b="1" u="sng" dirty="0"/>
              <a:t>Misbehaving persons</a:t>
            </a:r>
          </a:p>
          <a:p>
            <a:r>
              <a:rPr lang="en-US" dirty="0"/>
              <a:t>Stay calm</a:t>
            </a:r>
          </a:p>
          <a:p>
            <a:r>
              <a:rPr lang="en-US" dirty="0"/>
              <a:t>If applicable you can stop the visit</a:t>
            </a:r>
          </a:p>
          <a:p>
            <a:r>
              <a:rPr lang="en-US" dirty="0"/>
              <a:t>Call site manager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9497" y="44624"/>
            <a:ext cx="4038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WHAT TO DO IF</a:t>
            </a:r>
            <a:endParaRPr lang="en-GB" sz="40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G:\Users\g\grossir\Documents\work\project\OpenDays2013\material\fi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692696"/>
            <a:ext cx="1042782" cy="122413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Users\g\grossir\Documents\work\project\OpenDays2013\material\imagesCA8DUU3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420888"/>
            <a:ext cx="1080120" cy="108012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56241" y="3861049"/>
            <a:ext cx="1723549" cy="646331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/>
              <a:t>7 44 44</a:t>
            </a:r>
            <a:endParaRPr lang="en-GB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86CB50-ECF6-8249-AEAD-763A64F8892C}"/>
              </a:ext>
            </a:extLst>
          </p:cNvPr>
          <p:cNvSpPr txBox="1"/>
          <p:nvPr/>
        </p:nvSpPr>
        <p:spPr>
          <a:xfrm>
            <a:off x="6168008" y="5083444"/>
            <a:ext cx="4403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Anything putting people at risk should be </a:t>
            </a:r>
          </a:p>
          <a:p>
            <a:r>
              <a:rPr lang="en-US" dirty="0">
                <a:solidFill>
                  <a:srgbClr val="FF0000"/>
                </a:solidFill>
              </a:rPr>
              <a:t>Immediately reported to the site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258897"/>
            <a:ext cx="957706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Electricity</a:t>
            </a:r>
            <a:r>
              <a:rPr lang="en-US" sz="2400" dirty="0"/>
              <a:t> – low and high voltage</a:t>
            </a:r>
          </a:p>
          <a:p>
            <a:r>
              <a:rPr lang="en-US" sz="2200" dirty="0"/>
              <a:t>Electrical shock</a:t>
            </a:r>
          </a:p>
          <a:p>
            <a:r>
              <a:rPr lang="en-US" sz="2200" dirty="0"/>
              <a:t>Electrocution</a:t>
            </a:r>
          </a:p>
          <a:p>
            <a:r>
              <a:rPr lang="en-US" sz="2200" dirty="0"/>
              <a:t>Fire</a:t>
            </a:r>
          </a:p>
          <a:p>
            <a:r>
              <a:rPr lang="en-US" sz="2400" b="1" u="sng" dirty="0"/>
              <a:t>Noise</a:t>
            </a:r>
          </a:p>
          <a:p>
            <a:r>
              <a:rPr lang="en-US" sz="2200" dirty="0"/>
              <a:t>No protection required in the Computer Centre for visitors </a:t>
            </a:r>
          </a:p>
          <a:p>
            <a:r>
              <a:rPr lang="en-US" sz="2200" dirty="0"/>
              <a:t>(but is provided on request and advisable for children)</a:t>
            </a:r>
          </a:p>
          <a:p>
            <a:r>
              <a:rPr lang="en-US" sz="2400" b="1" u="sng" dirty="0"/>
              <a:t>Fall from a height</a:t>
            </a:r>
          </a:p>
          <a:p>
            <a:r>
              <a:rPr lang="en-US" sz="2200" dirty="0"/>
              <a:t>False floor</a:t>
            </a:r>
          </a:p>
          <a:p>
            <a:r>
              <a:rPr lang="en-US" sz="2200" dirty="0"/>
              <a:t>Stair balustrades</a:t>
            </a:r>
          </a:p>
          <a:p>
            <a:r>
              <a:rPr lang="en-US" sz="2400" b="1" u="sng" dirty="0"/>
              <a:t>Narrow exits</a:t>
            </a:r>
          </a:p>
          <a:p>
            <a:r>
              <a:rPr lang="en-US" sz="2200" dirty="0"/>
              <a:t>Beware of this in the event of an evacuation</a:t>
            </a:r>
          </a:p>
          <a:p>
            <a:r>
              <a:rPr lang="en-US" sz="2400" b="1" u="sng" dirty="0"/>
              <a:t>Slippery surface </a:t>
            </a:r>
          </a:p>
          <a:p>
            <a:r>
              <a:rPr lang="en-US" sz="2200" dirty="0"/>
              <a:t>Computer Centre floor tiles</a:t>
            </a:r>
          </a:p>
          <a:p>
            <a:r>
              <a:rPr lang="en-US" sz="2200" dirty="0"/>
              <a:t>Stairs</a:t>
            </a:r>
          </a:p>
          <a:p>
            <a:r>
              <a:rPr lang="en-US" sz="2200" dirty="0"/>
              <a:t>Emergency staircases</a:t>
            </a:r>
          </a:p>
        </p:txBody>
      </p:sp>
      <p:pic>
        <p:nvPicPr>
          <p:cNvPr id="1028" name="Picture 4" descr="G:\Users\g\grossir\Documents\work\project\OpenDays2013\CCGuidesTeam\cute-cloud-rain-carto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184150"/>
            <a:ext cx="220027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Users\g\grossir\Documents\work\project\OpenDays2013\CCGuidesTeam\International-Symbols---Warning-53574-b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113" y="4077072"/>
            <a:ext cx="26193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76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Users\g\grossir\Documents\work\project\OpenDays2013\CCGuidesTeam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32" y="1772816"/>
            <a:ext cx="4608512" cy="460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5072" y="199143"/>
            <a:ext cx="774136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20 VISITORS = 2 GUIDES</a:t>
            </a:r>
          </a:p>
          <a:p>
            <a:pPr algn="ctr"/>
            <a:r>
              <a:rPr lang="en-US" sz="4000" b="1" dirty="0"/>
              <a:t>KEEP AN EYE ON THE GROUP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867816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6FC7-947D-4F44-BC89-BA79340E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FCB4D-4980-B04F-842F-D9FB48108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550653"/>
            <a:ext cx="9448800" cy="3683000"/>
          </a:xfrm>
        </p:spPr>
        <p:txBody>
          <a:bodyPr/>
          <a:lstStyle/>
          <a:p>
            <a:r>
              <a:rPr lang="en-US" dirty="0"/>
              <a:t>If you have any further questions then please feel free to contact 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BD071-B0DB-5F49-A0C8-E0A350EC2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34251" r="6940" b="12200"/>
          <a:stretch/>
        </p:blipFill>
        <p:spPr>
          <a:xfrm>
            <a:off x="2345666" y="2708920"/>
            <a:ext cx="597666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23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85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IT Activities -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133" dirty="0"/>
              <a:t>Data Centre Visits – a circuit through the two main computer rooms following a general presentation</a:t>
            </a:r>
          </a:p>
          <a:p>
            <a:pPr lvl="1"/>
            <a:r>
              <a:rPr lang="en-US" sz="1667" dirty="0"/>
              <a:t>Starting at 9:00</a:t>
            </a:r>
          </a:p>
          <a:p>
            <a:pPr lvl="1"/>
            <a:r>
              <a:rPr lang="en-US" sz="1667" dirty="0"/>
              <a:t>6 groups every 15 minutes with two guides each (ideally one English and one French speaking)</a:t>
            </a:r>
          </a:p>
          <a:p>
            <a:pPr lvl="1"/>
            <a:r>
              <a:rPr lang="en-US" sz="1667" dirty="0"/>
              <a:t>A presentation before the visit will be in English and French (see later slide)</a:t>
            </a:r>
          </a:p>
          <a:p>
            <a:pPr lvl="1"/>
            <a:r>
              <a:rPr lang="en-US" sz="1667" dirty="0"/>
              <a:t>Info sheets will be available in other languages</a:t>
            </a:r>
          </a:p>
          <a:p>
            <a:pPr lvl="1"/>
            <a:r>
              <a:rPr lang="en-US" sz="1667" dirty="0"/>
              <a:t>Slogan – </a:t>
            </a:r>
            <a:r>
              <a:rPr lang="en-US" sz="1667" i="1" dirty="0"/>
              <a:t>“The CERN Data Centre where data becomes knowledge”</a:t>
            </a:r>
          </a:p>
          <a:p>
            <a:r>
              <a:rPr lang="en-US" sz="2133" dirty="0"/>
              <a:t>R2 Activities for Children Around IT and Programming</a:t>
            </a:r>
          </a:p>
          <a:p>
            <a:pPr lvl="1"/>
            <a:r>
              <a:rPr lang="en-US" sz="1667" dirty="0"/>
              <a:t>Starting at 11:00</a:t>
            </a:r>
          </a:p>
          <a:p>
            <a:pPr lvl="1"/>
            <a:r>
              <a:rPr lang="en-US" sz="1667" dirty="0"/>
              <a:t>Unplugged Programming – introduction to programming ideas without computers</a:t>
            </a:r>
          </a:p>
          <a:p>
            <a:pPr lvl="1"/>
            <a:r>
              <a:rPr lang="en-US" sz="1667" dirty="0"/>
              <a:t>Programming Robots – introduction to programming ideas using robots</a:t>
            </a:r>
          </a:p>
          <a:p>
            <a:pPr lvl="1"/>
            <a:r>
              <a:rPr lang="en-US" sz="1667" dirty="0" err="1"/>
              <a:t>LHC@Home</a:t>
            </a:r>
            <a:r>
              <a:rPr lang="en-US" sz="1667" dirty="0"/>
              <a:t> – information on, and demonstration of, volunteer computing</a:t>
            </a:r>
          </a:p>
          <a:p>
            <a:pPr lvl="1"/>
            <a:r>
              <a:rPr lang="en-US" sz="1667" dirty="0"/>
              <a:t>IT Specific </a:t>
            </a:r>
            <a:r>
              <a:rPr lang="en-US" sz="1667" dirty="0" err="1"/>
              <a:t>Colouring</a:t>
            </a:r>
            <a:r>
              <a:rPr lang="en-US" sz="1667" dirty="0"/>
              <a:t> Book – a fun activity for younger children</a:t>
            </a:r>
          </a:p>
          <a:p>
            <a:pPr lvl="1"/>
            <a:r>
              <a:rPr lang="en-US" sz="1667" dirty="0"/>
              <a:t>Virtual reality goggles – a virtual visit of the Data Centre for everyone</a:t>
            </a:r>
          </a:p>
          <a:p>
            <a:pPr lvl="1"/>
            <a:r>
              <a:rPr lang="en-US" sz="1667" dirty="0"/>
              <a:t>Special balloons will be available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IT Activities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Data Centre Visit Point – an animation of the data production, distribution and processing from detector to WLCG (French and English speaking groups)</a:t>
            </a:r>
          </a:p>
          <a:p>
            <a:pPr lvl="1"/>
            <a:r>
              <a:rPr lang="en-US" sz="1600" dirty="0"/>
              <a:t>Starting at 9:00</a:t>
            </a:r>
          </a:p>
          <a:p>
            <a:pPr lvl="1"/>
            <a:r>
              <a:rPr lang="en-US" sz="1600" dirty="0"/>
              <a:t>1 group every 15/30 minutes with two guides</a:t>
            </a:r>
          </a:p>
          <a:p>
            <a:pPr lvl="1"/>
            <a:r>
              <a:rPr lang="en-US" sz="1600" dirty="0"/>
              <a:t>Will see the Data Deluge animation showing the data production in the detector through to processing in the WLCG</a:t>
            </a:r>
          </a:p>
          <a:p>
            <a:r>
              <a:rPr lang="en-US" sz="1800" dirty="0"/>
              <a:t>Web film in IT Amphitheatre – celebrating 30 years of WWW (lasts about 35 minutes)</a:t>
            </a:r>
          </a:p>
          <a:p>
            <a:pPr lvl="1"/>
            <a:r>
              <a:rPr lang="en-US" sz="1600" dirty="0"/>
              <a:t>Starting at 11:00</a:t>
            </a:r>
          </a:p>
          <a:p>
            <a:pPr lvl="1"/>
            <a:r>
              <a:rPr lang="en-US" sz="1600" dirty="0"/>
              <a:t>Film is in English with French subtitles</a:t>
            </a:r>
          </a:p>
          <a:p>
            <a:pPr lvl="1"/>
            <a:r>
              <a:rPr lang="en-US" sz="1600" dirty="0"/>
              <a:t>Showing once an hour on the hour and lasts about 35 minutes</a:t>
            </a:r>
          </a:p>
          <a:p>
            <a:r>
              <a:rPr lang="en-US" sz="1800" dirty="0"/>
              <a:t>Short IT-related Talks in 513/1-024 – a series of general IT talks aimed at the general public (a schedule will be provided and displayed)</a:t>
            </a:r>
          </a:p>
          <a:p>
            <a:pPr lvl="1"/>
            <a:r>
              <a:rPr lang="en-US" sz="1600" dirty="0"/>
              <a:t>Starting at 11:15</a:t>
            </a:r>
          </a:p>
          <a:p>
            <a:pPr lvl="1"/>
            <a:r>
              <a:rPr lang="en-US" sz="1600" dirty="0"/>
              <a:t>Slides will be in English or French with the speaker presenting in the other language</a:t>
            </a:r>
          </a:p>
          <a:p>
            <a:pPr lvl="1"/>
            <a:r>
              <a:rPr lang="en-US" sz="1600" dirty="0"/>
              <a:t>10 mins + 5 mins questions</a:t>
            </a:r>
          </a:p>
          <a:p>
            <a:pPr lvl="1"/>
            <a:r>
              <a:rPr lang="en-US" sz="1600" dirty="0"/>
              <a:t>2 talks per hour (15 past and 15 before the hour)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778FF-AAAC-4F4B-817A-175F339C59FF}"/>
              </a:ext>
            </a:extLst>
          </p:cNvPr>
          <p:cNvSpPr txBox="1"/>
          <p:nvPr/>
        </p:nvSpPr>
        <p:spPr>
          <a:xfrm>
            <a:off x="645604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Main Information -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There have been misunderstanding in the visitor registration and hence some are likely to be unhappy:</a:t>
            </a:r>
          </a:p>
          <a:p>
            <a:pPr lvl="1"/>
            <a:r>
              <a:rPr lang="en-US" sz="1467" dirty="0"/>
              <a:t>Remain calm and friendly</a:t>
            </a:r>
          </a:p>
          <a:p>
            <a:r>
              <a:rPr lang="en-US" sz="2000" dirty="0"/>
              <a:t>Information for visitors wanting to know more about IT will be available via: </a:t>
            </a:r>
            <a:r>
              <a:rPr lang="en-US" sz="2000" dirty="0" err="1"/>
              <a:t>cern.ch</a:t>
            </a:r>
            <a:r>
              <a:rPr lang="en-US" sz="2000" dirty="0"/>
              <a:t>/go/</a:t>
            </a:r>
            <a:r>
              <a:rPr lang="en-US" sz="2000" dirty="0" err="1"/>
              <a:t>opendays</a:t>
            </a:r>
            <a:endParaRPr lang="en-US" sz="2000" dirty="0"/>
          </a:p>
          <a:p>
            <a:r>
              <a:rPr lang="en-US" sz="2000" dirty="0"/>
              <a:t>Key Data Centre numbers for guides: </a:t>
            </a:r>
            <a:r>
              <a:rPr lang="en-US" sz="2000" dirty="0">
                <a:hlinkClick r:id="rId2"/>
              </a:rPr>
              <a:t>https://information-technology.web.cern.ch/sites/information-technology.web.cern.ch/files/CERNDataCentre_KeyInformation_August2019V1.pdf</a:t>
            </a:r>
            <a:endParaRPr lang="en-US" sz="2000" dirty="0"/>
          </a:p>
          <a:p>
            <a:r>
              <a:rPr lang="en-US" sz="2000" dirty="0"/>
              <a:t>Guides must remain with their groups at all times and keep them together (one in front and one behind) and respect the timing of the visit</a:t>
            </a:r>
          </a:p>
          <a:p>
            <a:pPr lvl="1"/>
            <a:r>
              <a:rPr lang="en-US" sz="1800" dirty="0"/>
              <a:t>Specific on-site training will be provided for the guides for the Data Centre &amp; DCVP</a:t>
            </a:r>
          </a:p>
          <a:p>
            <a:r>
              <a:rPr lang="en-US" sz="2000" dirty="0"/>
              <a:t>People with reduced mobility will be taken separately with a dedicated guide and they will only visit the ground floor computing room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Main Information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6"/>
            <a:ext cx="10972800" cy="4933055"/>
          </a:xfrm>
        </p:spPr>
        <p:txBody>
          <a:bodyPr>
            <a:noAutofit/>
          </a:bodyPr>
          <a:lstStyle/>
          <a:p>
            <a:r>
              <a:rPr lang="en-US" sz="2000" dirty="0"/>
              <a:t>Information on queue waiting times at the various sites will be available via Alex’s Mobile App</a:t>
            </a:r>
          </a:p>
          <a:p>
            <a:r>
              <a:rPr lang="en-US" sz="2000" dirty="0"/>
              <a:t>We cannot take responsibility for children, i.e. an adult must remain with children at all times</a:t>
            </a:r>
          </a:p>
          <a:p>
            <a:r>
              <a:rPr lang="en-US" sz="2000" dirty="0"/>
              <a:t>The lifts should not be used</a:t>
            </a:r>
          </a:p>
          <a:p>
            <a:r>
              <a:rPr lang="en-US" sz="2000" dirty="0"/>
              <a:t>Toilets in the IT buildings should not be used by Visitors, and Visitors should not divert from designated routes</a:t>
            </a:r>
          </a:p>
          <a:p>
            <a:pPr lvl="1"/>
            <a:r>
              <a:rPr lang="en-US" sz="1800" dirty="0"/>
              <a:t>Toilets available in R2 and IT car park (not yet shown in GIS Portal!!)</a:t>
            </a:r>
          </a:p>
          <a:p>
            <a:r>
              <a:rPr lang="en-US" sz="2000" dirty="0"/>
              <a:t>Be aware of the restrictions on access to the site, other than on foot Information is available via the Volunteers’ registration site</a:t>
            </a:r>
          </a:p>
          <a:p>
            <a:r>
              <a:rPr lang="en-US" sz="2000" dirty="0"/>
              <a:t>The B28 Social Room can be used during off periods to relax</a:t>
            </a:r>
          </a:p>
          <a:p>
            <a:r>
              <a:rPr lang="en-US" sz="2000" dirty="0"/>
              <a:t>Guides for the Data Centre visits must wear closed shoes and no high heels are allowed.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FA09-F3A9-2F4C-AABA-DDEABC03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2652-AC26-5145-AD16-8928BB6E1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5606"/>
            <a:ext cx="10972800" cy="5415761"/>
          </a:xfrm>
        </p:spPr>
        <p:txBody>
          <a:bodyPr>
            <a:normAutofit fontScale="25000" lnSpcReduction="20000"/>
          </a:bodyPr>
          <a:lstStyle/>
          <a:p>
            <a:pPr marL="48767" indent="0">
              <a:buNone/>
            </a:pPr>
            <a:endParaRPr lang="en-GB" sz="6400" dirty="0"/>
          </a:p>
          <a:p>
            <a:r>
              <a:rPr lang="en-GB" sz="8000" dirty="0"/>
              <a:t>The Core Team will organise training courses for all volunteers based on their specific roles. You can see which courses are required via you registration. There is a general course for all volunteers:</a:t>
            </a:r>
          </a:p>
          <a:p>
            <a:pPr lvl="1"/>
            <a:r>
              <a:rPr lang="en-GB" sz="7467" dirty="0"/>
              <a:t>4</a:t>
            </a:r>
            <a:r>
              <a:rPr lang="en-GB" sz="7467" baseline="30000" dirty="0"/>
              <a:t>th </a:t>
            </a:r>
            <a:r>
              <a:rPr lang="en-GB" sz="7467" dirty="0"/>
              <a:t>(10:00), 6</a:t>
            </a:r>
            <a:r>
              <a:rPr lang="en-GB" sz="7467" baseline="30000" dirty="0"/>
              <a:t>th</a:t>
            </a:r>
            <a:r>
              <a:rPr lang="en-GB" sz="7467" dirty="0"/>
              <a:t> (14:00) and 11</a:t>
            </a:r>
            <a:r>
              <a:rPr lang="en-GB" sz="7467" baseline="30000" dirty="0"/>
              <a:t>th</a:t>
            </a:r>
            <a:r>
              <a:rPr lang="en-GB" sz="7467" dirty="0"/>
              <a:t> (15:30) September in the main Auditorium in English</a:t>
            </a:r>
          </a:p>
          <a:p>
            <a:pPr lvl="1"/>
            <a:r>
              <a:rPr lang="en-GB" sz="7467" dirty="0"/>
              <a:t>9</a:t>
            </a:r>
            <a:r>
              <a:rPr lang="en-GB" sz="7467" baseline="30000" dirty="0"/>
              <a:t>th</a:t>
            </a:r>
            <a:r>
              <a:rPr lang="en-GB" sz="7467" dirty="0"/>
              <a:t> (9:00-11:00) September in French</a:t>
            </a:r>
          </a:p>
          <a:p>
            <a:pPr lvl="1"/>
            <a:r>
              <a:rPr lang="en-GB" sz="7467" dirty="0"/>
              <a:t>Please enrol for the date which suits you best</a:t>
            </a:r>
          </a:p>
          <a:p>
            <a:r>
              <a:rPr lang="en-GB" sz="8000" dirty="0"/>
              <a:t>All volunteers are required to have completed the three mandatory safety courses:</a:t>
            </a:r>
          </a:p>
          <a:p>
            <a:pPr lvl="1"/>
            <a:r>
              <a:rPr lang="en-GB" sz="5600" dirty="0"/>
              <a:t>Safety at CERN</a:t>
            </a:r>
          </a:p>
          <a:p>
            <a:pPr lvl="1"/>
            <a:r>
              <a:rPr lang="en-GB" sz="5600" dirty="0"/>
              <a:t>Radio Protection Awareness</a:t>
            </a:r>
          </a:p>
          <a:p>
            <a:pPr lvl="1"/>
            <a:r>
              <a:rPr lang="en-GB" sz="5600" dirty="0"/>
              <a:t>Emergency Evacuation</a:t>
            </a:r>
          </a:p>
          <a:p>
            <a:pPr lvl="1"/>
            <a:r>
              <a:rPr lang="en-GB" sz="5600" dirty="0"/>
              <a:t>These can be done on-line via the following link: </a:t>
            </a:r>
            <a:r>
              <a:rPr lang="en-GB" sz="5600" u="sng" dirty="0">
                <a:hlinkClick r:id="rId3"/>
              </a:rPr>
              <a:t>https://lms.cern.ch/ekp/servlet/ekp?TX=STRUCTUREDCATALOG&amp;CAT=EKP014046909</a:t>
            </a:r>
            <a:r>
              <a:rPr lang="en-GB" sz="5600" dirty="0"/>
              <a:t>.</a:t>
            </a:r>
          </a:p>
          <a:p>
            <a:r>
              <a:rPr lang="en-GB" sz="8000" dirty="0"/>
              <a:t>If you wish to check whether you have already followed these courses, then you can click on ‘My Learning’ and then ‘My Training History’ in the Learning Hub (</a:t>
            </a:r>
            <a:r>
              <a:rPr lang="en-GB" sz="8000" u="sng" dirty="0">
                <a:hlinkClick r:id="rId4"/>
              </a:rPr>
              <a:t>https://lms.cern.ch/</a:t>
            </a:r>
            <a:r>
              <a:rPr lang="en-GB" sz="8000" dirty="0"/>
              <a:t> ). </a:t>
            </a:r>
          </a:p>
          <a:p>
            <a:r>
              <a:rPr lang="en-GB" sz="8000" dirty="0"/>
              <a:t>If you haven’t completed one or more of these courses, it is suggested that you do this as soon as possible.</a:t>
            </a:r>
          </a:p>
          <a:p>
            <a:r>
              <a:rPr lang="en-GB" sz="8000" dirty="0"/>
              <a:t>It only takes a few minutes for each of these courses.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E3FBC-5F28-DC46-B2DC-9C9C56D94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4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Centre Visits</a:t>
            </a:r>
          </a:p>
        </p:txBody>
      </p:sp>
      <p:pic>
        <p:nvPicPr>
          <p:cNvPr id="18" name="Content Placeholder 17" descr="B513 and Car Par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9" b="21869"/>
          <a:stretch>
            <a:fillRect/>
          </a:stretch>
        </p:blipFill>
        <p:spPr>
          <a:xfrm>
            <a:off x="119336" y="1196752"/>
            <a:ext cx="11879256" cy="462367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1800000">
            <a:off x="3660779" y="3240150"/>
            <a:ext cx="2024833" cy="701386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51984" y="4293096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Tent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231904" y="4077072"/>
            <a:ext cx="79208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4CB595-6FDF-6848-9668-EE9CE9D71F38}"/>
              </a:ext>
            </a:extLst>
          </p:cNvPr>
          <p:cNvSpPr txBox="1"/>
          <p:nvPr/>
        </p:nvSpPr>
        <p:spPr>
          <a:xfrm>
            <a:off x="4799856" y="4653136"/>
            <a:ext cx="3168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Separate queues for DC, DCVP, </a:t>
            </a:r>
          </a:p>
          <a:p>
            <a:r>
              <a:rPr lang="en-US" sz="1600" dirty="0">
                <a:solidFill>
                  <a:schemeClr val="bg1"/>
                </a:solidFill>
              </a:rPr>
              <a:t>Web Film and IT Talks</a:t>
            </a:r>
          </a:p>
        </p:txBody>
      </p:sp>
    </p:spTree>
    <p:extLst>
      <p:ext uri="{BB962C8B-B14F-4D97-AF65-F5344CB8AC3E}">
        <p14:creationId xmlns:p14="http://schemas.microsoft.com/office/powerpoint/2010/main" val="163977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Centre Visits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" name="Picture 4" descr="G:\Users\g\grossir\Documents\work\project\OpenDays2013\material\assembly_point.png">
            <a:extLst>
              <a:ext uri="{FF2B5EF4-FFF2-40B4-BE49-F238E27FC236}">
                <a16:creationId xmlns:a16="http://schemas.microsoft.com/office/drawing/2014/main" id="{06498293-AB9D-FB49-A384-B3538C85F8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5517232"/>
            <a:ext cx="215900" cy="2159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1AF672-4E71-3F4E-B02E-D8007AF80C4A}"/>
              </a:ext>
            </a:extLst>
          </p:cNvPr>
          <p:cNvGrpSpPr/>
          <p:nvPr/>
        </p:nvGrpSpPr>
        <p:grpSpPr>
          <a:xfrm>
            <a:off x="1919536" y="1052736"/>
            <a:ext cx="7992888" cy="5328592"/>
            <a:chOff x="1724398" y="75986"/>
            <a:chExt cx="8785185" cy="670098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DA21977-413B-6442-8BD4-B9D8416D9E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237" t="13403" r="13903"/>
            <a:stretch/>
          </p:blipFill>
          <p:spPr>
            <a:xfrm>
              <a:off x="1724398" y="75986"/>
              <a:ext cx="8785185" cy="6700989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94DE65-FE39-FC41-A571-F29B654DE462}"/>
                </a:ext>
              </a:extLst>
            </p:cNvPr>
            <p:cNvCxnSpPr/>
            <p:nvPr/>
          </p:nvCxnSpPr>
          <p:spPr>
            <a:xfrm flipV="1">
              <a:off x="3749012" y="3808072"/>
              <a:ext cx="545196" cy="1251101"/>
            </a:xfrm>
            <a:prstGeom prst="line">
              <a:avLst/>
            </a:prstGeom>
            <a:ln w="76200">
              <a:solidFill>
                <a:srgbClr val="7030A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509B1A-C14B-6C43-99AC-88B3778E84BF}"/>
                </a:ext>
              </a:extLst>
            </p:cNvPr>
            <p:cNvCxnSpPr/>
            <p:nvPr/>
          </p:nvCxnSpPr>
          <p:spPr>
            <a:xfrm flipV="1">
              <a:off x="3902114" y="2147106"/>
              <a:ext cx="784187" cy="1192567"/>
            </a:xfrm>
            <a:prstGeom prst="line">
              <a:avLst/>
            </a:prstGeom>
            <a:ln w="76200">
              <a:solidFill>
                <a:srgbClr val="7030A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B12CCC8-C080-1444-99A8-214FB11536C2}"/>
                </a:ext>
              </a:extLst>
            </p:cNvPr>
            <p:cNvCxnSpPr/>
            <p:nvPr/>
          </p:nvCxnSpPr>
          <p:spPr>
            <a:xfrm flipV="1">
              <a:off x="5918038" y="1419830"/>
              <a:ext cx="784187" cy="1192567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1DEBE5E-88E0-1941-B9F7-0A38DCC0E385}"/>
                </a:ext>
              </a:extLst>
            </p:cNvPr>
            <p:cNvCxnSpPr/>
            <p:nvPr/>
          </p:nvCxnSpPr>
          <p:spPr>
            <a:xfrm>
              <a:off x="3902114" y="3339673"/>
              <a:ext cx="408629" cy="526933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DBF8FD4-A5F4-3D4C-89A1-D89CD4764F21}"/>
                </a:ext>
              </a:extLst>
            </p:cNvPr>
            <p:cNvCxnSpPr/>
            <p:nvPr/>
          </p:nvCxnSpPr>
          <p:spPr>
            <a:xfrm>
              <a:off x="4671343" y="2147106"/>
              <a:ext cx="1276611" cy="46546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F77EF6A-94AE-CB4F-92F6-228A3459DFDA}"/>
                </a:ext>
              </a:extLst>
            </p:cNvPr>
            <p:cNvCxnSpPr/>
            <p:nvPr/>
          </p:nvCxnSpPr>
          <p:spPr>
            <a:xfrm>
              <a:off x="6657351" y="1419656"/>
              <a:ext cx="405300" cy="22626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02C5631-9745-3D4F-91D3-2F23A463428B}"/>
                </a:ext>
              </a:extLst>
            </p:cNvPr>
            <p:cNvCxnSpPr/>
            <p:nvPr/>
          </p:nvCxnSpPr>
          <p:spPr>
            <a:xfrm flipV="1">
              <a:off x="6810517" y="1628503"/>
              <a:ext cx="243425" cy="370192"/>
            </a:xfrm>
            <a:prstGeom prst="line">
              <a:avLst/>
            </a:prstGeom>
            <a:ln w="76200">
              <a:solidFill>
                <a:srgbClr val="7030A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B5B1C7-1363-CB4C-BC8B-48AE1BD8A22B}"/>
                </a:ext>
              </a:extLst>
            </p:cNvPr>
            <p:cNvCxnSpPr/>
            <p:nvPr/>
          </p:nvCxnSpPr>
          <p:spPr>
            <a:xfrm flipV="1">
              <a:off x="4463845" y="3241384"/>
              <a:ext cx="1089228" cy="1874626"/>
            </a:xfrm>
            <a:prstGeom prst="line">
              <a:avLst/>
            </a:prstGeom>
            <a:ln w="76200">
              <a:solidFill>
                <a:srgbClr val="7030A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2427334"/>
      </p:ext>
    </p:extLst>
  </p:cSld>
  <p:clrMapOvr>
    <a:masterClrMapping/>
  </p:clrMapOvr>
</p:sld>
</file>

<file path=ppt/theme/theme1.xml><?xml version="1.0" encoding="utf-8"?>
<a:theme xmlns:a="http://schemas.openxmlformats.org/drawingml/2006/main" name="CERN2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9C56EC537A3642A8397E3E55B0E237" ma:contentTypeVersion="0" ma:contentTypeDescription="Create a new document." ma:contentTypeScope="" ma:versionID="5fe72493a7ac42769c2e9ff0f1912a1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3aaa8b1cd7e432aed75fdbecd8a08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92F1D5-BB98-4203-93CF-FB473AC83B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7241D1-FCFF-4C88-82F5-5CCECF0A2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9CEBB0-07A0-44E4-8884-26F53A2AED1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108306</TotalTime>
  <Words>1588</Words>
  <Application>Microsoft Macintosh PowerPoint</Application>
  <PresentationFormat>Widescreen</PresentationFormat>
  <Paragraphs>249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CERN2Corporate16-9</vt:lpstr>
      <vt:lpstr>PowerPoint Presentation</vt:lpstr>
      <vt:lpstr>Before Starting</vt:lpstr>
      <vt:lpstr>IT Activities - I</vt:lpstr>
      <vt:lpstr>IT Activities - II</vt:lpstr>
      <vt:lpstr>Main Information - I</vt:lpstr>
      <vt:lpstr>Main Information - II</vt:lpstr>
      <vt:lpstr>General Training</vt:lpstr>
      <vt:lpstr>Data Centre Visits</vt:lpstr>
      <vt:lpstr>Data Centre Visits</vt:lpstr>
      <vt:lpstr>Data Centre Visits</vt:lpstr>
      <vt:lpstr>Data Centre Visits</vt:lpstr>
      <vt:lpstr>Data Centre Visits - Disabled</vt:lpstr>
      <vt:lpstr> Data Centre Visits - Presentation Main Points </vt:lpstr>
      <vt:lpstr>PowerPoint Presentation</vt:lpstr>
      <vt:lpstr> Overview of R2 Activities  </vt:lpstr>
      <vt:lpstr>Web Film</vt:lpstr>
      <vt:lpstr> Overview of R2 Activities - Programming “Poppy Ergo” robots  </vt:lpstr>
      <vt:lpstr>Overview of R2 Activities - Unplugged </vt:lpstr>
      <vt:lpstr>Overview of R2 Activities - Colouring corner</vt:lpstr>
      <vt:lpstr> Overview of R2 Activities - Virtual reality goggles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Up</vt:lpstr>
      <vt:lpstr>PowerPoint Presentation</vt:lpstr>
    </vt:vector>
  </TitlesOfParts>
  <Company>CERN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Dorothee.Duret@cern.ch</dc:creator>
  <cp:lastModifiedBy>Microsoft Office User</cp:lastModifiedBy>
  <cp:revision>352</cp:revision>
  <cp:lastPrinted>2017-03-14T06:14:29Z</cp:lastPrinted>
  <dcterms:created xsi:type="dcterms:W3CDTF">2015-09-07T09:33:36Z</dcterms:created>
  <dcterms:modified xsi:type="dcterms:W3CDTF">2019-08-22T06:03:34Z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0x0101005F9C56EC537A3642A8397E3E55B0E237</vt:lpwstr>
  </property>
</Properties>
</file>